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636E3-4E20-431F-9029-918714DB878A}">
  <a:tblStyle styleId="{C53636E3-4E20-431F-9029-918714DB878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9"/>
    <p:restoredTop sz="77432"/>
  </p:normalViewPr>
  <p:slideViewPr>
    <p:cSldViewPr snapToGrid="0">
      <p:cViewPr varScale="1">
        <p:scale>
          <a:sx n="106" d="100"/>
          <a:sy n="106" d="100"/>
        </p:scale>
        <p:origin x="176" y="3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81BFB-23E3-3344-9E7A-95CBFDB0C879}" type="doc">
      <dgm:prSet loTypeId="urn:microsoft.com/office/officeart/2005/8/layout/process4" loCatId="" qsTypeId="urn:microsoft.com/office/officeart/2005/8/quickstyle/simple3" qsCatId="simple" csTypeId="urn:microsoft.com/office/officeart/2005/8/colors/accent1_2" csCatId="accent1" phldr="1"/>
      <dgm:spPr/>
      <dgm:t>
        <a:bodyPr/>
        <a:lstStyle/>
        <a:p>
          <a:endParaRPr lang="en-US"/>
        </a:p>
      </dgm:t>
    </dgm:pt>
    <dgm:pt modelId="{7F081E45-1E03-2843-A16F-5DC48EF7A8B1}">
      <dgm:prSet phldrT="[Text]"/>
      <dgm:spPr/>
      <dgm:t>
        <a:bodyPr/>
        <a:lstStyle/>
        <a:p>
          <a:r>
            <a:rPr lang="en-US" altLang="zh-CN" dirty="0"/>
            <a:t>Introduction</a:t>
          </a:r>
          <a:endParaRPr lang="en-US" dirty="0"/>
        </a:p>
      </dgm:t>
    </dgm:pt>
    <dgm:pt modelId="{7C1653BE-81A3-0849-A889-CC670E47F6AA}" type="parTrans" cxnId="{858EFEE7-2B7A-7246-BD52-9D5FFDDADAC0}">
      <dgm:prSet/>
      <dgm:spPr/>
      <dgm:t>
        <a:bodyPr/>
        <a:lstStyle/>
        <a:p>
          <a:endParaRPr lang="en-US"/>
        </a:p>
      </dgm:t>
    </dgm:pt>
    <dgm:pt modelId="{1AA239DB-4849-FF4D-91AE-3C610D9B777C}" type="sibTrans" cxnId="{858EFEE7-2B7A-7246-BD52-9D5FFDDADAC0}">
      <dgm:prSet/>
      <dgm:spPr/>
      <dgm:t>
        <a:bodyPr/>
        <a:lstStyle/>
        <a:p>
          <a:endParaRPr lang="en-US"/>
        </a:p>
      </dgm:t>
    </dgm:pt>
    <dgm:pt modelId="{99B3F8B8-2360-CE4C-8EB5-CDC08431FBC9}">
      <dgm:prSet phldrT="[Text]"/>
      <dgm:spPr/>
      <dgm:t>
        <a:bodyPr/>
        <a:lstStyle/>
        <a:p>
          <a:r>
            <a:rPr lang="en-US" altLang="zh-CN" dirty="0"/>
            <a:t>Model</a:t>
          </a:r>
          <a:r>
            <a:rPr lang="zh-CN" altLang="en-US" dirty="0"/>
            <a:t> </a:t>
          </a:r>
          <a:r>
            <a:rPr lang="en-US" altLang="zh-CN" dirty="0"/>
            <a:t>Improvement</a:t>
          </a:r>
          <a:endParaRPr lang="en-US" dirty="0"/>
        </a:p>
      </dgm:t>
    </dgm:pt>
    <dgm:pt modelId="{F8C1E128-33A3-864B-ADF3-DF1F3113D7AC}" type="parTrans" cxnId="{E5F5A199-B23C-5840-9BAE-01004C27DB0C}">
      <dgm:prSet/>
      <dgm:spPr/>
      <dgm:t>
        <a:bodyPr/>
        <a:lstStyle/>
        <a:p>
          <a:endParaRPr lang="en-US"/>
        </a:p>
      </dgm:t>
    </dgm:pt>
    <dgm:pt modelId="{E0206AAB-9A42-6740-AEAE-06DA3B310C22}" type="sibTrans" cxnId="{E5F5A199-B23C-5840-9BAE-01004C27DB0C}">
      <dgm:prSet/>
      <dgm:spPr/>
      <dgm:t>
        <a:bodyPr/>
        <a:lstStyle/>
        <a:p>
          <a:endParaRPr lang="en-US"/>
        </a:p>
      </dgm:t>
    </dgm:pt>
    <dgm:pt modelId="{17ED3B63-A984-594A-8BC7-DE050AA2B9AE}">
      <dgm:prSet phldrT="[Text]"/>
      <dgm:spPr/>
      <dgm:t>
        <a:bodyPr/>
        <a:lstStyle/>
        <a:p>
          <a:r>
            <a:rPr lang="en-US" altLang="zh-CN" dirty="0"/>
            <a:t>Conclusion</a:t>
          </a:r>
          <a:endParaRPr lang="en-US" dirty="0"/>
        </a:p>
      </dgm:t>
    </dgm:pt>
    <dgm:pt modelId="{824D2AF6-7295-1940-B176-B1CFFD206FEC}" type="parTrans" cxnId="{DF108DC0-AA1B-0E4E-85F3-6E910ACA241C}">
      <dgm:prSet/>
      <dgm:spPr/>
      <dgm:t>
        <a:bodyPr/>
        <a:lstStyle/>
        <a:p>
          <a:endParaRPr lang="en-US"/>
        </a:p>
      </dgm:t>
    </dgm:pt>
    <dgm:pt modelId="{1345DC96-6EDD-C74F-B9B1-4FD952EBD110}" type="sibTrans" cxnId="{DF108DC0-AA1B-0E4E-85F3-6E910ACA241C}">
      <dgm:prSet/>
      <dgm:spPr/>
      <dgm:t>
        <a:bodyPr/>
        <a:lstStyle/>
        <a:p>
          <a:endParaRPr lang="en-US"/>
        </a:p>
      </dgm:t>
    </dgm:pt>
    <dgm:pt modelId="{1286ACCA-2DA5-E041-A668-481FE6087781}">
      <dgm:prSet/>
      <dgm:spPr/>
      <dgm:t>
        <a:bodyPr/>
        <a:lstStyle/>
        <a:p>
          <a:r>
            <a:rPr lang="en-US" altLang="zh-CN" dirty="0"/>
            <a:t>Background</a:t>
          </a:r>
          <a:r>
            <a:rPr lang="zh-CN" altLang="en-US" dirty="0"/>
            <a:t> </a:t>
          </a:r>
          <a:r>
            <a:rPr lang="en-US" altLang="zh-CN" dirty="0"/>
            <a:t>&amp;</a:t>
          </a:r>
          <a:r>
            <a:rPr lang="zh-CN" altLang="en-US" dirty="0"/>
            <a:t> </a:t>
          </a:r>
          <a:r>
            <a:rPr lang="en-US" altLang="zh-CN" dirty="0"/>
            <a:t>Objective</a:t>
          </a:r>
          <a:r>
            <a:rPr lang="zh-CN" altLang="en-US" dirty="0"/>
            <a:t> </a:t>
          </a:r>
          <a:endParaRPr lang="en-US" dirty="0"/>
        </a:p>
      </dgm:t>
    </dgm:pt>
    <dgm:pt modelId="{2865D028-43FD-9A49-B6F0-6C6915E31B07}" type="parTrans" cxnId="{D5F1A646-24DB-9244-BED8-BAFB8D8F3E69}">
      <dgm:prSet/>
      <dgm:spPr/>
      <dgm:t>
        <a:bodyPr/>
        <a:lstStyle/>
        <a:p>
          <a:endParaRPr lang="en-US"/>
        </a:p>
      </dgm:t>
    </dgm:pt>
    <dgm:pt modelId="{6C23E811-D345-A745-9FED-A0004C455271}" type="sibTrans" cxnId="{D5F1A646-24DB-9244-BED8-BAFB8D8F3E69}">
      <dgm:prSet/>
      <dgm:spPr/>
      <dgm:t>
        <a:bodyPr/>
        <a:lstStyle/>
        <a:p>
          <a:endParaRPr lang="en-US"/>
        </a:p>
      </dgm:t>
    </dgm:pt>
    <dgm:pt modelId="{41FE0BDB-8442-3E42-A2E2-FC7FB8609A27}">
      <dgm:prSet/>
      <dgm:spPr/>
      <dgm:t>
        <a:bodyPr/>
        <a:lstStyle/>
        <a:p>
          <a:r>
            <a:rPr lang="en-US" altLang="zh-CN" dirty="0"/>
            <a:t>Data</a:t>
          </a:r>
          <a:r>
            <a:rPr lang="zh-CN" altLang="en-US" dirty="0"/>
            <a:t> </a:t>
          </a:r>
          <a:r>
            <a:rPr lang="en-US" altLang="zh-CN" dirty="0"/>
            <a:t>&amp;</a:t>
          </a:r>
          <a:r>
            <a:rPr lang="zh-CN" altLang="en-US" dirty="0"/>
            <a:t> </a:t>
          </a:r>
          <a:r>
            <a:rPr lang="en-US" altLang="zh-CN" dirty="0"/>
            <a:t>Visualization</a:t>
          </a:r>
          <a:endParaRPr lang="en-US" dirty="0"/>
        </a:p>
      </dgm:t>
    </dgm:pt>
    <dgm:pt modelId="{661A0AE2-0656-C448-B492-2AFA03474888}" type="parTrans" cxnId="{425745E7-72AD-E14B-9A1E-7E16A03B184F}">
      <dgm:prSet/>
      <dgm:spPr/>
      <dgm:t>
        <a:bodyPr/>
        <a:lstStyle/>
        <a:p>
          <a:endParaRPr lang="en-US"/>
        </a:p>
      </dgm:t>
    </dgm:pt>
    <dgm:pt modelId="{D0806672-7C20-9343-82F9-E99EA7E90A73}" type="sibTrans" cxnId="{425745E7-72AD-E14B-9A1E-7E16A03B184F}">
      <dgm:prSet/>
      <dgm:spPr/>
      <dgm:t>
        <a:bodyPr/>
        <a:lstStyle/>
        <a:p>
          <a:endParaRPr lang="en-US"/>
        </a:p>
      </dgm:t>
    </dgm:pt>
    <dgm:pt modelId="{F5E9B2DB-6F7E-4E4D-BF78-BB784FBCBFC9}">
      <dgm:prSet/>
      <dgm:spPr/>
      <dgm:t>
        <a:bodyPr/>
        <a:lstStyle/>
        <a:p>
          <a:r>
            <a:rPr lang="en-US" altLang="zh-CN" dirty="0"/>
            <a:t>Feature</a:t>
          </a:r>
          <a:r>
            <a:rPr lang="zh-CN" altLang="en-US" dirty="0"/>
            <a:t> </a:t>
          </a:r>
          <a:r>
            <a:rPr lang="en-US" altLang="zh-CN" dirty="0"/>
            <a:t>Engineering</a:t>
          </a:r>
          <a:endParaRPr lang="en-US" dirty="0"/>
        </a:p>
      </dgm:t>
    </dgm:pt>
    <dgm:pt modelId="{863F1347-8299-8F4B-9ED1-35963D03AC5A}" type="parTrans" cxnId="{0338FB07-E405-394C-8D06-D326877070F3}">
      <dgm:prSet/>
      <dgm:spPr/>
      <dgm:t>
        <a:bodyPr/>
        <a:lstStyle/>
        <a:p>
          <a:endParaRPr lang="en-US"/>
        </a:p>
      </dgm:t>
    </dgm:pt>
    <dgm:pt modelId="{135799CF-B159-4E4F-85AA-B70BB502382B}" type="sibTrans" cxnId="{0338FB07-E405-394C-8D06-D326877070F3}">
      <dgm:prSet/>
      <dgm:spPr/>
      <dgm:t>
        <a:bodyPr/>
        <a:lstStyle/>
        <a:p>
          <a:endParaRPr lang="en-US"/>
        </a:p>
      </dgm:t>
    </dgm:pt>
    <dgm:pt modelId="{7406152F-D41A-324E-AFA8-C1F6B99C06E6}" type="pres">
      <dgm:prSet presAssocID="{47F81BFB-23E3-3344-9E7A-95CBFDB0C879}" presName="Name0" presStyleCnt="0">
        <dgm:presLayoutVars>
          <dgm:dir/>
          <dgm:animLvl val="lvl"/>
          <dgm:resizeHandles val="exact"/>
        </dgm:presLayoutVars>
      </dgm:prSet>
      <dgm:spPr/>
    </dgm:pt>
    <dgm:pt modelId="{106A3DDE-72DA-004C-B5B9-80BC32304AAD}" type="pres">
      <dgm:prSet presAssocID="{17ED3B63-A984-594A-8BC7-DE050AA2B9AE}" presName="boxAndChildren" presStyleCnt="0"/>
      <dgm:spPr/>
    </dgm:pt>
    <dgm:pt modelId="{309FA5AA-DBE5-DA4C-A8C3-F6BE5838D91D}" type="pres">
      <dgm:prSet presAssocID="{17ED3B63-A984-594A-8BC7-DE050AA2B9AE}" presName="parentTextBox" presStyleLbl="node1" presStyleIdx="0" presStyleCnt="6" custLinFactNeighborX="-874"/>
      <dgm:spPr/>
    </dgm:pt>
    <dgm:pt modelId="{FF9B5616-5D2E-854C-B2FD-1B06DC61CFE1}" type="pres">
      <dgm:prSet presAssocID="{E0206AAB-9A42-6740-AEAE-06DA3B310C22}" presName="sp" presStyleCnt="0"/>
      <dgm:spPr/>
    </dgm:pt>
    <dgm:pt modelId="{EED85D50-EBDA-7145-B230-5CD777A12E8A}" type="pres">
      <dgm:prSet presAssocID="{99B3F8B8-2360-CE4C-8EB5-CDC08431FBC9}" presName="arrowAndChildren" presStyleCnt="0"/>
      <dgm:spPr/>
    </dgm:pt>
    <dgm:pt modelId="{7E14B619-11A2-DE40-992E-9008611404BF}" type="pres">
      <dgm:prSet presAssocID="{99B3F8B8-2360-CE4C-8EB5-CDC08431FBC9}" presName="parentTextArrow" presStyleLbl="node1" presStyleIdx="1" presStyleCnt="6"/>
      <dgm:spPr/>
    </dgm:pt>
    <dgm:pt modelId="{4FDFB0CD-5D59-904D-B82F-6E1D84D12990}" type="pres">
      <dgm:prSet presAssocID="{135799CF-B159-4E4F-85AA-B70BB502382B}" presName="sp" presStyleCnt="0"/>
      <dgm:spPr/>
    </dgm:pt>
    <dgm:pt modelId="{CB58E02B-BC59-C542-A581-37BD80AE1B84}" type="pres">
      <dgm:prSet presAssocID="{F5E9B2DB-6F7E-4E4D-BF78-BB784FBCBFC9}" presName="arrowAndChildren" presStyleCnt="0"/>
      <dgm:spPr/>
    </dgm:pt>
    <dgm:pt modelId="{0CAB36DF-7365-B045-9E75-B52574023A38}" type="pres">
      <dgm:prSet presAssocID="{F5E9B2DB-6F7E-4E4D-BF78-BB784FBCBFC9}" presName="parentTextArrow" presStyleLbl="node1" presStyleIdx="2" presStyleCnt="6"/>
      <dgm:spPr/>
    </dgm:pt>
    <dgm:pt modelId="{34A082C5-1520-9C48-84A8-BEF9B4A13F74}" type="pres">
      <dgm:prSet presAssocID="{D0806672-7C20-9343-82F9-E99EA7E90A73}" presName="sp" presStyleCnt="0"/>
      <dgm:spPr/>
    </dgm:pt>
    <dgm:pt modelId="{7A5CFC46-04F8-7D4A-993F-02C0D42B0790}" type="pres">
      <dgm:prSet presAssocID="{41FE0BDB-8442-3E42-A2E2-FC7FB8609A27}" presName="arrowAndChildren" presStyleCnt="0"/>
      <dgm:spPr/>
    </dgm:pt>
    <dgm:pt modelId="{F75B36A4-2747-C24E-85FF-879E720C377C}" type="pres">
      <dgm:prSet presAssocID="{41FE0BDB-8442-3E42-A2E2-FC7FB8609A27}" presName="parentTextArrow" presStyleLbl="node1" presStyleIdx="3" presStyleCnt="6"/>
      <dgm:spPr/>
    </dgm:pt>
    <dgm:pt modelId="{21CE8046-57B3-1644-B5E3-6E7E04AACC34}" type="pres">
      <dgm:prSet presAssocID="{6C23E811-D345-A745-9FED-A0004C455271}" presName="sp" presStyleCnt="0"/>
      <dgm:spPr/>
    </dgm:pt>
    <dgm:pt modelId="{9A5742A5-468C-5148-96CC-F01CA86B6CE2}" type="pres">
      <dgm:prSet presAssocID="{1286ACCA-2DA5-E041-A668-481FE6087781}" presName="arrowAndChildren" presStyleCnt="0"/>
      <dgm:spPr/>
    </dgm:pt>
    <dgm:pt modelId="{72D584A0-7DD0-9143-AA57-DE5BCB17BC64}" type="pres">
      <dgm:prSet presAssocID="{1286ACCA-2DA5-E041-A668-481FE6087781}" presName="parentTextArrow" presStyleLbl="node1" presStyleIdx="4" presStyleCnt="6"/>
      <dgm:spPr/>
    </dgm:pt>
    <dgm:pt modelId="{EE8EFFCD-B9BC-9743-BC87-80DFD6B9FEBC}" type="pres">
      <dgm:prSet presAssocID="{1AA239DB-4849-FF4D-91AE-3C610D9B777C}" presName="sp" presStyleCnt="0"/>
      <dgm:spPr/>
    </dgm:pt>
    <dgm:pt modelId="{FAD614EE-81DA-064E-AFAA-08EF41F17EA2}" type="pres">
      <dgm:prSet presAssocID="{7F081E45-1E03-2843-A16F-5DC48EF7A8B1}" presName="arrowAndChildren" presStyleCnt="0"/>
      <dgm:spPr/>
    </dgm:pt>
    <dgm:pt modelId="{AD8C29D2-6E3C-4D48-8D73-A1BFC041ABA2}" type="pres">
      <dgm:prSet presAssocID="{7F081E45-1E03-2843-A16F-5DC48EF7A8B1}" presName="parentTextArrow" presStyleLbl="node1" presStyleIdx="5" presStyleCnt="6" custLinFactNeighborX="291" custLinFactNeighborY="-2715"/>
      <dgm:spPr/>
    </dgm:pt>
  </dgm:ptLst>
  <dgm:cxnLst>
    <dgm:cxn modelId="{0338FB07-E405-394C-8D06-D326877070F3}" srcId="{47F81BFB-23E3-3344-9E7A-95CBFDB0C879}" destId="{F5E9B2DB-6F7E-4E4D-BF78-BB784FBCBFC9}" srcOrd="3" destOrd="0" parTransId="{863F1347-8299-8F4B-9ED1-35963D03AC5A}" sibTransId="{135799CF-B159-4E4F-85AA-B70BB502382B}"/>
    <dgm:cxn modelId="{C57DEB14-6B8C-474A-9716-B9B85794E0A2}" type="presOf" srcId="{F5E9B2DB-6F7E-4E4D-BF78-BB784FBCBFC9}" destId="{0CAB36DF-7365-B045-9E75-B52574023A38}" srcOrd="0" destOrd="0" presId="urn:microsoft.com/office/officeart/2005/8/layout/process4"/>
    <dgm:cxn modelId="{D5F1A646-24DB-9244-BED8-BAFB8D8F3E69}" srcId="{47F81BFB-23E3-3344-9E7A-95CBFDB0C879}" destId="{1286ACCA-2DA5-E041-A668-481FE6087781}" srcOrd="1" destOrd="0" parTransId="{2865D028-43FD-9A49-B6F0-6C6915E31B07}" sibTransId="{6C23E811-D345-A745-9FED-A0004C455271}"/>
    <dgm:cxn modelId="{04A0A450-79FE-274F-BCC2-0C21724B5A8D}" type="presOf" srcId="{47F81BFB-23E3-3344-9E7A-95CBFDB0C879}" destId="{7406152F-D41A-324E-AFA8-C1F6B99C06E6}" srcOrd="0" destOrd="0" presId="urn:microsoft.com/office/officeart/2005/8/layout/process4"/>
    <dgm:cxn modelId="{A4617E7A-5486-684A-9D2B-514A4896506A}" type="presOf" srcId="{41FE0BDB-8442-3E42-A2E2-FC7FB8609A27}" destId="{F75B36A4-2747-C24E-85FF-879E720C377C}" srcOrd="0" destOrd="0" presId="urn:microsoft.com/office/officeart/2005/8/layout/process4"/>
    <dgm:cxn modelId="{4FD9A193-86D4-414C-A7F6-EE9BAF89AEE6}" type="presOf" srcId="{99B3F8B8-2360-CE4C-8EB5-CDC08431FBC9}" destId="{7E14B619-11A2-DE40-992E-9008611404BF}" srcOrd="0" destOrd="0" presId="urn:microsoft.com/office/officeart/2005/8/layout/process4"/>
    <dgm:cxn modelId="{E5F5A199-B23C-5840-9BAE-01004C27DB0C}" srcId="{47F81BFB-23E3-3344-9E7A-95CBFDB0C879}" destId="{99B3F8B8-2360-CE4C-8EB5-CDC08431FBC9}" srcOrd="4" destOrd="0" parTransId="{F8C1E128-33A3-864B-ADF3-DF1F3113D7AC}" sibTransId="{E0206AAB-9A42-6740-AEAE-06DA3B310C22}"/>
    <dgm:cxn modelId="{79F278A7-A3FC-B34D-9924-8F63345424F9}" type="presOf" srcId="{7F081E45-1E03-2843-A16F-5DC48EF7A8B1}" destId="{AD8C29D2-6E3C-4D48-8D73-A1BFC041ABA2}" srcOrd="0" destOrd="0" presId="urn:microsoft.com/office/officeart/2005/8/layout/process4"/>
    <dgm:cxn modelId="{D6DD0FB5-9F0F-1E4E-8BEB-73E980F28715}" type="presOf" srcId="{17ED3B63-A984-594A-8BC7-DE050AA2B9AE}" destId="{309FA5AA-DBE5-DA4C-A8C3-F6BE5838D91D}" srcOrd="0" destOrd="0" presId="urn:microsoft.com/office/officeart/2005/8/layout/process4"/>
    <dgm:cxn modelId="{DF108DC0-AA1B-0E4E-85F3-6E910ACA241C}" srcId="{47F81BFB-23E3-3344-9E7A-95CBFDB0C879}" destId="{17ED3B63-A984-594A-8BC7-DE050AA2B9AE}" srcOrd="5" destOrd="0" parTransId="{824D2AF6-7295-1940-B176-B1CFFD206FEC}" sibTransId="{1345DC96-6EDD-C74F-B9B1-4FD952EBD110}"/>
    <dgm:cxn modelId="{C0DA3AD6-3244-3746-8ED3-D43D5A96273B}" type="presOf" srcId="{1286ACCA-2DA5-E041-A668-481FE6087781}" destId="{72D584A0-7DD0-9143-AA57-DE5BCB17BC64}" srcOrd="0" destOrd="0" presId="urn:microsoft.com/office/officeart/2005/8/layout/process4"/>
    <dgm:cxn modelId="{425745E7-72AD-E14B-9A1E-7E16A03B184F}" srcId="{47F81BFB-23E3-3344-9E7A-95CBFDB0C879}" destId="{41FE0BDB-8442-3E42-A2E2-FC7FB8609A27}" srcOrd="2" destOrd="0" parTransId="{661A0AE2-0656-C448-B492-2AFA03474888}" sibTransId="{D0806672-7C20-9343-82F9-E99EA7E90A73}"/>
    <dgm:cxn modelId="{858EFEE7-2B7A-7246-BD52-9D5FFDDADAC0}" srcId="{47F81BFB-23E3-3344-9E7A-95CBFDB0C879}" destId="{7F081E45-1E03-2843-A16F-5DC48EF7A8B1}" srcOrd="0" destOrd="0" parTransId="{7C1653BE-81A3-0849-A889-CC670E47F6AA}" sibTransId="{1AA239DB-4849-FF4D-91AE-3C610D9B777C}"/>
    <dgm:cxn modelId="{0F30E43F-6510-1A49-BC31-679A561B6E84}" type="presParOf" srcId="{7406152F-D41A-324E-AFA8-C1F6B99C06E6}" destId="{106A3DDE-72DA-004C-B5B9-80BC32304AAD}" srcOrd="0" destOrd="0" presId="urn:microsoft.com/office/officeart/2005/8/layout/process4"/>
    <dgm:cxn modelId="{FE9D518D-BA2D-FD4C-A4E5-8BC95CF0DEB9}" type="presParOf" srcId="{106A3DDE-72DA-004C-B5B9-80BC32304AAD}" destId="{309FA5AA-DBE5-DA4C-A8C3-F6BE5838D91D}" srcOrd="0" destOrd="0" presId="urn:microsoft.com/office/officeart/2005/8/layout/process4"/>
    <dgm:cxn modelId="{37BBDF6F-2D99-694D-8165-A7A3879F3F2D}" type="presParOf" srcId="{7406152F-D41A-324E-AFA8-C1F6B99C06E6}" destId="{FF9B5616-5D2E-854C-B2FD-1B06DC61CFE1}" srcOrd="1" destOrd="0" presId="urn:microsoft.com/office/officeart/2005/8/layout/process4"/>
    <dgm:cxn modelId="{8244D643-0C88-C84F-A22B-687838D45A0E}" type="presParOf" srcId="{7406152F-D41A-324E-AFA8-C1F6B99C06E6}" destId="{EED85D50-EBDA-7145-B230-5CD777A12E8A}" srcOrd="2" destOrd="0" presId="urn:microsoft.com/office/officeart/2005/8/layout/process4"/>
    <dgm:cxn modelId="{DB5AAD67-BE69-D948-9C18-1CD3DB32130D}" type="presParOf" srcId="{EED85D50-EBDA-7145-B230-5CD777A12E8A}" destId="{7E14B619-11A2-DE40-992E-9008611404BF}" srcOrd="0" destOrd="0" presId="urn:microsoft.com/office/officeart/2005/8/layout/process4"/>
    <dgm:cxn modelId="{B3654402-CF8B-6449-9008-D3C5F828E88B}" type="presParOf" srcId="{7406152F-D41A-324E-AFA8-C1F6B99C06E6}" destId="{4FDFB0CD-5D59-904D-B82F-6E1D84D12990}" srcOrd="3" destOrd="0" presId="urn:microsoft.com/office/officeart/2005/8/layout/process4"/>
    <dgm:cxn modelId="{522B4D3B-3A03-6F42-8FBE-497075DE461F}" type="presParOf" srcId="{7406152F-D41A-324E-AFA8-C1F6B99C06E6}" destId="{CB58E02B-BC59-C542-A581-37BD80AE1B84}" srcOrd="4" destOrd="0" presId="urn:microsoft.com/office/officeart/2005/8/layout/process4"/>
    <dgm:cxn modelId="{30F75589-139A-6A41-9F7E-8DC61B3FF24E}" type="presParOf" srcId="{CB58E02B-BC59-C542-A581-37BD80AE1B84}" destId="{0CAB36DF-7365-B045-9E75-B52574023A38}" srcOrd="0" destOrd="0" presId="urn:microsoft.com/office/officeart/2005/8/layout/process4"/>
    <dgm:cxn modelId="{0D2573E8-70F6-4D41-9586-F38E661D0031}" type="presParOf" srcId="{7406152F-D41A-324E-AFA8-C1F6B99C06E6}" destId="{34A082C5-1520-9C48-84A8-BEF9B4A13F74}" srcOrd="5" destOrd="0" presId="urn:microsoft.com/office/officeart/2005/8/layout/process4"/>
    <dgm:cxn modelId="{AB861438-44E7-9F4C-8CC9-6F3079B74772}" type="presParOf" srcId="{7406152F-D41A-324E-AFA8-C1F6B99C06E6}" destId="{7A5CFC46-04F8-7D4A-993F-02C0D42B0790}" srcOrd="6" destOrd="0" presId="urn:microsoft.com/office/officeart/2005/8/layout/process4"/>
    <dgm:cxn modelId="{A104B588-E922-9F41-B997-0FBB1FB223EF}" type="presParOf" srcId="{7A5CFC46-04F8-7D4A-993F-02C0D42B0790}" destId="{F75B36A4-2747-C24E-85FF-879E720C377C}" srcOrd="0" destOrd="0" presId="urn:microsoft.com/office/officeart/2005/8/layout/process4"/>
    <dgm:cxn modelId="{51275B94-E420-074D-97B6-7BF2496B526B}" type="presParOf" srcId="{7406152F-D41A-324E-AFA8-C1F6B99C06E6}" destId="{21CE8046-57B3-1644-B5E3-6E7E04AACC34}" srcOrd="7" destOrd="0" presId="urn:microsoft.com/office/officeart/2005/8/layout/process4"/>
    <dgm:cxn modelId="{B4BC08ED-B891-BC43-A4B1-5CCACF862E6E}" type="presParOf" srcId="{7406152F-D41A-324E-AFA8-C1F6B99C06E6}" destId="{9A5742A5-468C-5148-96CC-F01CA86B6CE2}" srcOrd="8" destOrd="0" presId="urn:microsoft.com/office/officeart/2005/8/layout/process4"/>
    <dgm:cxn modelId="{E772EE69-086C-404E-A5D9-6CD5B238FDED}" type="presParOf" srcId="{9A5742A5-468C-5148-96CC-F01CA86B6CE2}" destId="{72D584A0-7DD0-9143-AA57-DE5BCB17BC64}" srcOrd="0" destOrd="0" presId="urn:microsoft.com/office/officeart/2005/8/layout/process4"/>
    <dgm:cxn modelId="{91113582-062B-8646-AF19-93129F126C58}" type="presParOf" srcId="{7406152F-D41A-324E-AFA8-C1F6B99C06E6}" destId="{EE8EFFCD-B9BC-9743-BC87-80DFD6B9FEBC}" srcOrd="9" destOrd="0" presId="urn:microsoft.com/office/officeart/2005/8/layout/process4"/>
    <dgm:cxn modelId="{140198AB-0F27-0E4A-A147-34807FDF934C}" type="presParOf" srcId="{7406152F-D41A-324E-AFA8-C1F6B99C06E6}" destId="{FAD614EE-81DA-064E-AFAA-08EF41F17EA2}" srcOrd="10" destOrd="0" presId="urn:microsoft.com/office/officeart/2005/8/layout/process4"/>
    <dgm:cxn modelId="{4ECFF561-6D01-E440-8257-191B5D01B6D2}" type="presParOf" srcId="{FAD614EE-81DA-064E-AFAA-08EF41F17EA2}" destId="{AD8C29D2-6E3C-4D48-8D73-A1BFC041ABA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E9734-1F97-1543-A391-2B6E0C39AA43}"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02CBB622-4772-A740-A0A5-4FB7D27B4610}">
      <dgm:prSet phldrT="[Text]"/>
      <dgm:spPr/>
      <dgm:t>
        <a:bodyPr/>
        <a:lstStyle/>
        <a:p>
          <a:r>
            <a:rPr lang="en-US" altLang="zh-CN" dirty="0"/>
            <a:t>1st</a:t>
          </a:r>
          <a:endParaRPr lang="en-US" dirty="0"/>
        </a:p>
      </dgm:t>
    </dgm:pt>
    <dgm:pt modelId="{55136D58-CEDF-4144-91EC-6EF0E993B40C}" type="parTrans" cxnId="{631C7D4E-DBC2-3144-A9BB-1EC833CA91DA}">
      <dgm:prSet/>
      <dgm:spPr/>
      <dgm:t>
        <a:bodyPr/>
        <a:lstStyle/>
        <a:p>
          <a:endParaRPr lang="en-US"/>
        </a:p>
      </dgm:t>
    </dgm:pt>
    <dgm:pt modelId="{2328CA9B-B40C-6042-A3F6-A007296437D3}" type="sibTrans" cxnId="{631C7D4E-DBC2-3144-A9BB-1EC833CA91DA}">
      <dgm:prSet/>
      <dgm:spPr/>
      <dgm:t>
        <a:bodyPr/>
        <a:lstStyle/>
        <a:p>
          <a:endParaRPr lang="en-US"/>
        </a:p>
      </dgm:t>
    </dgm:pt>
    <dgm:pt modelId="{361496F6-7382-7545-83AC-BFC4547065DC}">
      <dgm:prSet phldrT="[Text]"/>
      <dgm:spPr/>
      <dgm:t>
        <a:bodyPr/>
        <a:lstStyle/>
        <a:p>
          <a:r>
            <a:rPr lang="en-US" altLang="zh-CN" dirty="0"/>
            <a:t>California</a:t>
          </a:r>
          <a:endParaRPr lang="en-US" dirty="0"/>
        </a:p>
      </dgm:t>
    </dgm:pt>
    <dgm:pt modelId="{5CFCB8FB-CEB3-9540-AA69-548B980DDFC9}" type="parTrans" cxnId="{32252F0E-5B84-0F4E-AE5E-78F0BD063D53}">
      <dgm:prSet/>
      <dgm:spPr/>
      <dgm:t>
        <a:bodyPr/>
        <a:lstStyle/>
        <a:p>
          <a:endParaRPr lang="en-US"/>
        </a:p>
      </dgm:t>
    </dgm:pt>
    <dgm:pt modelId="{4125B34C-2183-7A42-ABB4-89A90FF7AECC}" type="sibTrans" cxnId="{32252F0E-5B84-0F4E-AE5E-78F0BD063D53}">
      <dgm:prSet/>
      <dgm:spPr/>
      <dgm:t>
        <a:bodyPr/>
        <a:lstStyle/>
        <a:p>
          <a:endParaRPr lang="en-US"/>
        </a:p>
      </dgm:t>
    </dgm:pt>
    <dgm:pt modelId="{4971EE7B-AA34-DB44-AC51-6F00CE103191}">
      <dgm:prSet phldrT="[Text]"/>
      <dgm:spPr/>
      <dgm:t>
        <a:bodyPr/>
        <a:lstStyle/>
        <a:p>
          <a:r>
            <a:rPr lang="en-US" altLang="zh-CN" dirty="0"/>
            <a:t>2nd</a:t>
          </a:r>
          <a:endParaRPr lang="en-US" dirty="0"/>
        </a:p>
      </dgm:t>
    </dgm:pt>
    <dgm:pt modelId="{67C14656-56B2-DF43-8535-4B08497CC025}" type="parTrans" cxnId="{7C6C368C-A2CB-1F44-B25C-E8A114CB3504}">
      <dgm:prSet/>
      <dgm:spPr/>
      <dgm:t>
        <a:bodyPr/>
        <a:lstStyle/>
        <a:p>
          <a:endParaRPr lang="en-US"/>
        </a:p>
      </dgm:t>
    </dgm:pt>
    <dgm:pt modelId="{A9286CB9-5B25-1D4D-8D3B-DBAA9E205A9C}" type="sibTrans" cxnId="{7C6C368C-A2CB-1F44-B25C-E8A114CB3504}">
      <dgm:prSet/>
      <dgm:spPr/>
      <dgm:t>
        <a:bodyPr/>
        <a:lstStyle/>
        <a:p>
          <a:endParaRPr lang="en-US"/>
        </a:p>
      </dgm:t>
    </dgm:pt>
    <dgm:pt modelId="{E4831905-6B4E-1D41-869C-7C10294DD73D}">
      <dgm:prSet phldrT="[Text]"/>
      <dgm:spPr/>
      <dgm:t>
        <a:bodyPr/>
        <a:lstStyle/>
        <a:p>
          <a:r>
            <a:rPr lang="en-US" altLang="zh-CN" dirty="0"/>
            <a:t>Ohio</a:t>
          </a:r>
          <a:endParaRPr lang="en-US" dirty="0"/>
        </a:p>
      </dgm:t>
    </dgm:pt>
    <dgm:pt modelId="{3A8A5806-4955-3E4C-B97C-747481C475B1}" type="parTrans" cxnId="{31A9BF14-D6A9-6645-8F59-A4436D65EF0A}">
      <dgm:prSet/>
      <dgm:spPr/>
      <dgm:t>
        <a:bodyPr/>
        <a:lstStyle/>
        <a:p>
          <a:endParaRPr lang="en-US"/>
        </a:p>
      </dgm:t>
    </dgm:pt>
    <dgm:pt modelId="{3AA94281-CD3A-3746-A0EA-1B73C82A1F89}" type="sibTrans" cxnId="{31A9BF14-D6A9-6645-8F59-A4436D65EF0A}">
      <dgm:prSet/>
      <dgm:spPr/>
      <dgm:t>
        <a:bodyPr/>
        <a:lstStyle/>
        <a:p>
          <a:endParaRPr lang="en-US"/>
        </a:p>
      </dgm:t>
    </dgm:pt>
    <dgm:pt modelId="{82DDCC5F-F641-3341-A550-73C31CA22AAF}">
      <dgm:prSet phldrT="[Text]"/>
      <dgm:spPr/>
      <dgm:t>
        <a:bodyPr/>
        <a:lstStyle/>
        <a:p>
          <a:r>
            <a:rPr lang="en-US" altLang="zh-CN" dirty="0"/>
            <a:t>3rd</a:t>
          </a:r>
          <a:endParaRPr lang="en-US" dirty="0"/>
        </a:p>
      </dgm:t>
    </dgm:pt>
    <dgm:pt modelId="{C7E979B6-654D-FF4D-B60E-2AA711EE5EC7}" type="parTrans" cxnId="{CE317DEA-C409-E64C-9222-876980525012}">
      <dgm:prSet/>
      <dgm:spPr/>
      <dgm:t>
        <a:bodyPr/>
        <a:lstStyle/>
        <a:p>
          <a:endParaRPr lang="en-US"/>
        </a:p>
      </dgm:t>
    </dgm:pt>
    <dgm:pt modelId="{2F166A80-45F1-FD42-947F-702D573A13F5}" type="sibTrans" cxnId="{CE317DEA-C409-E64C-9222-876980525012}">
      <dgm:prSet/>
      <dgm:spPr/>
      <dgm:t>
        <a:bodyPr/>
        <a:lstStyle/>
        <a:p>
          <a:endParaRPr lang="en-US"/>
        </a:p>
      </dgm:t>
    </dgm:pt>
    <dgm:pt modelId="{95FCA960-5392-3B4E-B5C1-814A864B843B}">
      <dgm:prSet phldrT="[Text]"/>
      <dgm:spPr/>
      <dgm:t>
        <a:bodyPr/>
        <a:lstStyle/>
        <a:p>
          <a:r>
            <a:rPr lang="en-US" altLang="zh-CN" dirty="0"/>
            <a:t>Florida</a:t>
          </a:r>
          <a:endParaRPr lang="en-US" dirty="0"/>
        </a:p>
      </dgm:t>
    </dgm:pt>
    <dgm:pt modelId="{85F39DD8-73FB-7D47-A126-B1782AAD8652}" type="parTrans" cxnId="{BE9332A8-7A9B-AA4B-AF30-65BF083B04F2}">
      <dgm:prSet/>
      <dgm:spPr/>
      <dgm:t>
        <a:bodyPr/>
        <a:lstStyle/>
        <a:p>
          <a:endParaRPr lang="en-US"/>
        </a:p>
      </dgm:t>
    </dgm:pt>
    <dgm:pt modelId="{A475CC4B-606D-2941-AFED-1AE387AA4BFC}" type="sibTrans" cxnId="{BE9332A8-7A9B-AA4B-AF30-65BF083B04F2}">
      <dgm:prSet/>
      <dgm:spPr/>
      <dgm:t>
        <a:bodyPr/>
        <a:lstStyle/>
        <a:p>
          <a:endParaRPr lang="en-US"/>
        </a:p>
      </dgm:t>
    </dgm:pt>
    <dgm:pt modelId="{258246C9-CF42-EA4D-922A-53CEF072A5C0}" type="pres">
      <dgm:prSet presAssocID="{3F1E9734-1F97-1543-A391-2B6E0C39AA43}" presName="linearFlow" presStyleCnt="0">
        <dgm:presLayoutVars>
          <dgm:dir/>
          <dgm:animLvl val="lvl"/>
          <dgm:resizeHandles val="exact"/>
        </dgm:presLayoutVars>
      </dgm:prSet>
      <dgm:spPr/>
    </dgm:pt>
    <dgm:pt modelId="{E0649878-8B4E-DE4A-9DD9-3249C51510F7}" type="pres">
      <dgm:prSet presAssocID="{02CBB622-4772-A740-A0A5-4FB7D27B4610}" presName="composite" presStyleCnt="0"/>
      <dgm:spPr/>
    </dgm:pt>
    <dgm:pt modelId="{1BBF12BF-0562-0E4B-BDD0-730F252509A9}" type="pres">
      <dgm:prSet presAssocID="{02CBB622-4772-A740-A0A5-4FB7D27B4610}" presName="parentText" presStyleLbl="alignNode1" presStyleIdx="0" presStyleCnt="3">
        <dgm:presLayoutVars>
          <dgm:chMax val="1"/>
          <dgm:bulletEnabled val="1"/>
        </dgm:presLayoutVars>
      </dgm:prSet>
      <dgm:spPr/>
    </dgm:pt>
    <dgm:pt modelId="{F0EE9967-DD3F-0842-B76F-6BAD8031B108}" type="pres">
      <dgm:prSet presAssocID="{02CBB622-4772-A740-A0A5-4FB7D27B4610}" presName="descendantText" presStyleLbl="alignAcc1" presStyleIdx="0" presStyleCnt="3" custLinFactY="-112003" custLinFactNeighborX="80181" custLinFactNeighborY="-200000">
        <dgm:presLayoutVars>
          <dgm:bulletEnabled val="1"/>
        </dgm:presLayoutVars>
      </dgm:prSet>
      <dgm:spPr/>
    </dgm:pt>
    <dgm:pt modelId="{7510BC83-417C-D248-9E5A-9636B1DBC9A7}" type="pres">
      <dgm:prSet presAssocID="{2328CA9B-B40C-6042-A3F6-A007296437D3}" presName="sp" presStyleCnt="0"/>
      <dgm:spPr/>
    </dgm:pt>
    <dgm:pt modelId="{E1BEC485-796C-254D-8358-450C2FB47F6D}" type="pres">
      <dgm:prSet presAssocID="{4971EE7B-AA34-DB44-AC51-6F00CE103191}" presName="composite" presStyleCnt="0"/>
      <dgm:spPr/>
    </dgm:pt>
    <dgm:pt modelId="{8A1925F0-6704-1E45-BA51-4415ADA57451}" type="pres">
      <dgm:prSet presAssocID="{4971EE7B-AA34-DB44-AC51-6F00CE103191}" presName="parentText" presStyleLbl="alignNode1" presStyleIdx="1" presStyleCnt="3">
        <dgm:presLayoutVars>
          <dgm:chMax val="1"/>
          <dgm:bulletEnabled val="1"/>
        </dgm:presLayoutVars>
      </dgm:prSet>
      <dgm:spPr/>
    </dgm:pt>
    <dgm:pt modelId="{19173772-66DE-2844-8E7E-029C22C62B88}" type="pres">
      <dgm:prSet presAssocID="{4971EE7B-AA34-DB44-AC51-6F00CE103191}" presName="descendantText" presStyleLbl="alignAcc1" presStyleIdx="1" presStyleCnt="3">
        <dgm:presLayoutVars>
          <dgm:bulletEnabled val="1"/>
        </dgm:presLayoutVars>
      </dgm:prSet>
      <dgm:spPr/>
    </dgm:pt>
    <dgm:pt modelId="{EF082C7C-E4E6-D746-8231-54A156738475}" type="pres">
      <dgm:prSet presAssocID="{A9286CB9-5B25-1D4D-8D3B-DBAA9E205A9C}" presName="sp" presStyleCnt="0"/>
      <dgm:spPr/>
    </dgm:pt>
    <dgm:pt modelId="{E7202454-A033-314F-AEF8-7B914E251A72}" type="pres">
      <dgm:prSet presAssocID="{82DDCC5F-F641-3341-A550-73C31CA22AAF}" presName="composite" presStyleCnt="0"/>
      <dgm:spPr/>
    </dgm:pt>
    <dgm:pt modelId="{92B10F03-C84C-8B43-9353-5148E241ACE0}" type="pres">
      <dgm:prSet presAssocID="{82DDCC5F-F641-3341-A550-73C31CA22AAF}" presName="parentText" presStyleLbl="alignNode1" presStyleIdx="2" presStyleCnt="3">
        <dgm:presLayoutVars>
          <dgm:chMax val="1"/>
          <dgm:bulletEnabled val="1"/>
        </dgm:presLayoutVars>
      </dgm:prSet>
      <dgm:spPr/>
    </dgm:pt>
    <dgm:pt modelId="{341659DE-DD56-D546-90C0-B2F22ED6025D}" type="pres">
      <dgm:prSet presAssocID="{82DDCC5F-F641-3341-A550-73C31CA22AAF}" presName="descendantText" presStyleLbl="alignAcc1" presStyleIdx="2" presStyleCnt="3">
        <dgm:presLayoutVars>
          <dgm:bulletEnabled val="1"/>
        </dgm:presLayoutVars>
      </dgm:prSet>
      <dgm:spPr/>
    </dgm:pt>
  </dgm:ptLst>
  <dgm:cxnLst>
    <dgm:cxn modelId="{32252F0E-5B84-0F4E-AE5E-78F0BD063D53}" srcId="{02CBB622-4772-A740-A0A5-4FB7D27B4610}" destId="{361496F6-7382-7545-83AC-BFC4547065DC}" srcOrd="0" destOrd="0" parTransId="{5CFCB8FB-CEB3-9540-AA69-548B980DDFC9}" sibTransId="{4125B34C-2183-7A42-ABB4-89A90FF7AECC}"/>
    <dgm:cxn modelId="{31A9BF14-D6A9-6645-8F59-A4436D65EF0A}" srcId="{4971EE7B-AA34-DB44-AC51-6F00CE103191}" destId="{E4831905-6B4E-1D41-869C-7C10294DD73D}" srcOrd="0" destOrd="0" parTransId="{3A8A5806-4955-3E4C-B97C-747481C475B1}" sibTransId="{3AA94281-CD3A-3746-A0EA-1B73C82A1F89}"/>
    <dgm:cxn modelId="{631C7D4E-DBC2-3144-A9BB-1EC833CA91DA}" srcId="{3F1E9734-1F97-1543-A391-2B6E0C39AA43}" destId="{02CBB622-4772-A740-A0A5-4FB7D27B4610}" srcOrd="0" destOrd="0" parTransId="{55136D58-CEDF-4144-91EC-6EF0E993B40C}" sibTransId="{2328CA9B-B40C-6042-A3F6-A007296437D3}"/>
    <dgm:cxn modelId="{481C0D7C-201C-4D45-8A1B-647FF75D0B0C}" type="presOf" srcId="{3F1E9734-1F97-1543-A391-2B6E0C39AA43}" destId="{258246C9-CF42-EA4D-922A-53CEF072A5C0}" srcOrd="0" destOrd="0" presId="urn:microsoft.com/office/officeart/2005/8/layout/chevron2"/>
    <dgm:cxn modelId="{2F518B83-9187-1045-A6C5-99AA70345495}" type="presOf" srcId="{361496F6-7382-7545-83AC-BFC4547065DC}" destId="{F0EE9967-DD3F-0842-B76F-6BAD8031B108}" srcOrd="0" destOrd="0" presId="urn:microsoft.com/office/officeart/2005/8/layout/chevron2"/>
    <dgm:cxn modelId="{7C6C368C-A2CB-1F44-B25C-E8A114CB3504}" srcId="{3F1E9734-1F97-1543-A391-2B6E0C39AA43}" destId="{4971EE7B-AA34-DB44-AC51-6F00CE103191}" srcOrd="1" destOrd="0" parTransId="{67C14656-56B2-DF43-8535-4B08497CC025}" sibTransId="{A9286CB9-5B25-1D4D-8D3B-DBAA9E205A9C}"/>
    <dgm:cxn modelId="{954C5D94-27A8-F64E-9854-0867F3CBDABC}" type="presOf" srcId="{4971EE7B-AA34-DB44-AC51-6F00CE103191}" destId="{8A1925F0-6704-1E45-BA51-4415ADA57451}" srcOrd="0" destOrd="0" presId="urn:microsoft.com/office/officeart/2005/8/layout/chevron2"/>
    <dgm:cxn modelId="{F32E5E9A-6B21-F449-9510-E0780F242567}" type="presOf" srcId="{82DDCC5F-F641-3341-A550-73C31CA22AAF}" destId="{92B10F03-C84C-8B43-9353-5148E241ACE0}" srcOrd="0" destOrd="0" presId="urn:microsoft.com/office/officeart/2005/8/layout/chevron2"/>
    <dgm:cxn modelId="{BE9332A8-7A9B-AA4B-AF30-65BF083B04F2}" srcId="{82DDCC5F-F641-3341-A550-73C31CA22AAF}" destId="{95FCA960-5392-3B4E-B5C1-814A864B843B}" srcOrd="0" destOrd="0" parTransId="{85F39DD8-73FB-7D47-A126-B1782AAD8652}" sibTransId="{A475CC4B-606D-2941-AFED-1AE387AA4BFC}"/>
    <dgm:cxn modelId="{EFF796BD-81AB-984D-81AA-CECF30CA91B6}" type="presOf" srcId="{02CBB622-4772-A740-A0A5-4FB7D27B4610}" destId="{1BBF12BF-0562-0E4B-BDD0-730F252509A9}" srcOrd="0" destOrd="0" presId="urn:microsoft.com/office/officeart/2005/8/layout/chevron2"/>
    <dgm:cxn modelId="{CE317DEA-C409-E64C-9222-876980525012}" srcId="{3F1E9734-1F97-1543-A391-2B6E0C39AA43}" destId="{82DDCC5F-F641-3341-A550-73C31CA22AAF}" srcOrd="2" destOrd="0" parTransId="{C7E979B6-654D-FF4D-B60E-2AA711EE5EC7}" sibTransId="{2F166A80-45F1-FD42-947F-702D573A13F5}"/>
    <dgm:cxn modelId="{44D07AF1-30A2-384F-AE96-3865692887E2}" type="presOf" srcId="{95FCA960-5392-3B4E-B5C1-814A864B843B}" destId="{341659DE-DD56-D546-90C0-B2F22ED6025D}" srcOrd="0" destOrd="0" presId="urn:microsoft.com/office/officeart/2005/8/layout/chevron2"/>
    <dgm:cxn modelId="{8B879EFC-B157-4A4B-819B-006CD4018549}" type="presOf" srcId="{E4831905-6B4E-1D41-869C-7C10294DD73D}" destId="{19173772-66DE-2844-8E7E-029C22C62B88}" srcOrd="0" destOrd="0" presId="urn:microsoft.com/office/officeart/2005/8/layout/chevron2"/>
    <dgm:cxn modelId="{C70C1E26-50D7-AE40-A99D-D17957A891E8}" type="presParOf" srcId="{258246C9-CF42-EA4D-922A-53CEF072A5C0}" destId="{E0649878-8B4E-DE4A-9DD9-3249C51510F7}" srcOrd="0" destOrd="0" presId="urn:microsoft.com/office/officeart/2005/8/layout/chevron2"/>
    <dgm:cxn modelId="{735C6D91-DAD0-5340-9BCC-CFC7FA733691}" type="presParOf" srcId="{E0649878-8B4E-DE4A-9DD9-3249C51510F7}" destId="{1BBF12BF-0562-0E4B-BDD0-730F252509A9}" srcOrd="0" destOrd="0" presId="urn:microsoft.com/office/officeart/2005/8/layout/chevron2"/>
    <dgm:cxn modelId="{CF5BCD3C-C42F-2E4E-85EF-A70C016F4EA2}" type="presParOf" srcId="{E0649878-8B4E-DE4A-9DD9-3249C51510F7}" destId="{F0EE9967-DD3F-0842-B76F-6BAD8031B108}" srcOrd="1" destOrd="0" presId="urn:microsoft.com/office/officeart/2005/8/layout/chevron2"/>
    <dgm:cxn modelId="{FC8F56D2-996A-CE4A-98EE-8D2C913FF93A}" type="presParOf" srcId="{258246C9-CF42-EA4D-922A-53CEF072A5C0}" destId="{7510BC83-417C-D248-9E5A-9636B1DBC9A7}" srcOrd="1" destOrd="0" presId="urn:microsoft.com/office/officeart/2005/8/layout/chevron2"/>
    <dgm:cxn modelId="{CDAF85F8-C308-8C4F-8DA6-7CEF06863358}" type="presParOf" srcId="{258246C9-CF42-EA4D-922A-53CEF072A5C0}" destId="{E1BEC485-796C-254D-8358-450C2FB47F6D}" srcOrd="2" destOrd="0" presId="urn:microsoft.com/office/officeart/2005/8/layout/chevron2"/>
    <dgm:cxn modelId="{AFDDF3C4-128D-8642-A9AB-464E3105E652}" type="presParOf" srcId="{E1BEC485-796C-254D-8358-450C2FB47F6D}" destId="{8A1925F0-6704-1E45-BA51-4415ADA57451}" srcOrd="0" destOrd="0" presId="urn:microsoft.com/office/officeart/2005/8/layout/chevron2"/>
    <dgm:cxn modelId="{5EF19521-A17C-A04F-B7AC-509B16A0DE9C}" type="presParOf" srcId="{E1BEC485-796C-254D-8358-450C2FB47F6D}" destId="{19173772-66DE-2844-8E7E-029C22C62B88}" srcOrd="1" destOrd="0" presId="urn:microsoft.com/office/officeart/2005/8/layout/chevron2"/>
    <dgm:cxn modelId="{26FB5D62-B2E8-C94F-98E1-CA6B9647EC1F}" type="presParOf" srcId="{258246C9-CF42-EA4D-922A-53CEF072A5C0}" destId="{EF082C7C-E4E6-D746-8231-54A156738475}" srcOrd="3" destOrd="0" presId="urn:microsoft.com/office/officeart/2005/8/layout/chevron2"/>
    <dgm:cxn modelId="{D9E31859-5461-1A40-94FB-D675D2F7C633}" type="presParOf" srcId="{258246C9-CF42-EA4D-922A-53CEF072A5C0}" destId="{E7202454-A033-314F-AEF8-7B914E251A72}" srcOrd="4" destOrd="0" presId="urn:microsoft.com/office/officeart/2005/8/layout/chevron2"/>
    <dgm:cxn modelId="{BE6FEAD8-420D-7546-9E58-D2014EC127B6}" type="presParOf" srcId="{E7202454-A033-314F-AEF8-7B914E251A72}" destId="{92B10F03-C84C-8B43-9353-5148E241ACE0}" srcOrd="0" destOrd="0" presId="urn:microsoft.com/office/officeart/2005/8/layout/chevron2"/>
    <dgm:cxn modelId="{F66BC62C-EAD9-2E46-BBD0-A5E3F776FA0F}" type="presParOf" srcId="{E7202454-A033-314F-AEF8-7B914E251A72}" destId="{341659DE-DD56-D546-90C0-B2F22ED6025D}"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E9734-1F97-1543-A391-2B6E0C39AA43}"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02CBB622-4772-A740-A0A5-4FB7D27B4610}">
      <dgm:prSet phldrT="[Text]"/>
      <dgm:spPr/>
      <dgm:t>
        <a:bodyPr/>
        <a:lstStyle/>
        <a:p>
          <a:r>
            <a:rPr lang="en-US" altLang="zh-CN" dirty="0"/>
            <a:t>1st</a:t>
          </a:r>
          <a:endParaRPr lang="en-US" dirty="0"/>
        </a:p>
      </dgm:t>
    </dgm:pt>
    <dgm:pt modelId="{55136D58-CEDF-4144-91EC-6EF0E993B40C}" type="parTrans" cxnId="{631C7D4E-DBC2-3144-A9BB-1EC833CA91DA}">
      <dgm:prSet/>
      <dgm:spPr/>
      <dgm:t>
        <a:bodyPr/>
        <a:lstStyle/>
        <a:p>
          <a:endParaRPr lang="en-US"/>
        </a:p>
      </dgm:t>
    </dgm:pt>
    <dgm:pt modelId="{2328CA9B-B40C-6042-A3F6-A007296437D3}" type="sibTrans" cxnId="{631C7D4E-DBC2-3144-A9BB-1EC833CA91DA}">
      <dgm:prSet/>
      <dgm:spPr/>
      <dgm:t>
        <a:bodyPr/>
        <a:lstStyle/>
        <a:p>
          <a:endParaRPr lang="en-US"/>
        </a:p>
      </dgm:t>
    </dgm:pt>
    <dgm:pt modelId="{361496F6-7382-7545-83AC-BFC4547065DC}">
      <dgm:prSet phldrT="[Text]"/>
      <dgm:spPr/>
      <dgm:t>
        <a:bodyPr/>
        <a:lstStyle/>
        <a:p>
          <a:r>
            <a:rPr lang="en-US" altLang="zh-CN" dirty="0"/>
            <a:t>Hawaii</a:t>
          </a:r>
          <a:r>
            <a:rPr lang="zh-CN" altLang="en-US" dirty="0"/>
            <a:t> </a:t>
          </a:r>
          <a:r>
            <a:rPr lang="en-US" altLang="zh-CN" dirty="0"/>
            <a:t>–</a:t>
          </a:r>
          <a:r>
            <a:rPr lang="zh-CN" altLang="en-US" dirty="0"/>
            <a:t> </a:t>
          </a:r>
          <a:r>
            <a:rPr lang="en-US" altLang="zh-CN" dirty="0"/>
            <a:t>5.15%</a:t>
          </a:r>
          <a:endParaRPr lang="en-US" dirty="0"/>
        </a:p>
      </dgm:t>
    </dgm:pt>
    <dgm:pt modelId="{5CFCB8FB-CEB3-9540-AA69-548B980DDFC9}" type="parTrans" cxnId="{32252F0E-5B84-0F4E-AE5E-78F0BD063D53}">
      <dgm:prSet/>
      <dgm:spPr/>
      <dgm:t>
        <a:bodyPr/>
        <a:lstStyle/>
        <a:p>
          <a:endParaRPr lang="en-US"/>
        </a:p>
      </dgm:t>
    </dgm:pt>
    <dgm:pt modelId="{4125B34C-2183-7A42-ABB4-89A90FF7AECC}" type="sibTrans" cxnId="{32252F0E-5B84-0F4E-AE5E-78F0BD063D53}">
      <dgm:prSet/>
      <dgm:spPr/>
      <dgm:t>
        <a:bodyPr/>
        <a:lstStyle/>
        <a:p>
          <a:endParaRPr lang="en-US"/>
        </a:p>
      </dgm:t>
    </dgm:pt>
    <dgm:pt modelId="{4971EE7B-AA34-DB44-AC51-6F00CE103191}">
      <dgm:prSet phldrT="[Text]"/>
      <dgm:spPr/>
      <dgm:t>
        <a:bodyPr/>
        <a:lstStyle/>
        <a:p>
          <a:r>
            <a:rPr lang="en-US" altLang="zh-CN" dirty="0"/>
            <a:t>2nd</a:t>
          </a:r>
          <a:endParaRPr lang="en-US" dirty="0"/>
        </a:p>
      </dgm:t>
    </dgm:pt>
    <dgm:pt modelId="{67C14656-56B2-DF43-8535-4B08497CC025}" type="parTrans" cxnId="{7C6C368C-A2CB-1F44-B25C-E8A114CB3504}">
      <dgm:prSet/>
      <dgm:spPr/>
      <dgm:t>
        <a:bodyPr/>
        <a:lstStyle/>
        <a:p>
          <a:endParaRPr lang="en-US"/>
        </a:p>
      </dgm:t>
    </dgm:pt>
    <dgm:pt modelId="{A9286CB9-5B25-1D4D-8D3B-DBAA9E205A9C}" type="sibTrans" cxnId="{7C6C368C-A2CB-1F44-B25C-E8A114CB3504}">
      <dgm:prSet/>
      <dgm:spPr/>
      <dgm:t>
        <a:bodyPr/>
        <a:lstStyle/>
        <a:p>
          <a:endParaRPr lang="en-US"/>
        </a:p>
      </dgm:t>
    </dgm:pt>
    <dgm:pt modelId="{E4831905-6B4E-1D41-869C-7C10294DD73D}">
      <dgm:prSet phldrT="[Text]"/>
      <dgm:spPr/>
      <dgm:t>
        <a:bodyPr/>
        <a:lstStyle/>
        <a:p>
          <a:r>
            <a:rPr lang="en-US" altLang="zh-CN" dirty="0"/>
            <a:t>Wisconsin</a:t>
          </a:r>
          <a:r>
            <a:rPr lang="zh-CN" altLang="en-US" dirty="0"/>
            <a:t> </a:t>
          </a:r>
          <a:r>
            <a:rPr lang="en-US" altLang="zh-CN" dirty="0"/>
            <a:t>–</a:t>
          </a:r>
          <a:r>
            <a:rPr lang="zh-CN" altLang="en-US" dirty="0"/>
            <a:t> </a:t>
          </a:r>
          <a:r>
            <a:rPr lang="en-US" altLang="zh-CN" dirty="0"/>
            <a:t>3.09%</a:t>
          </a:r>
          <a:endParaRPr lang="en-US" dirty="0"/>
        </a:p>
      </dgm:t>
    </dgm:pt>
    <dgm:pt modelId="{3A8A5806-4955-3E4C-B97C-747481C475B1}" type="parTrans" cxnId="{31A9BF14-D6A9-6645-8F59-A4436D65EF0A}">
      <dgm:prSet/>
      <dgm:spPr/>
      <dgm:t>
        <a:bodyPr/>
        <a:lstStyle/>
        <a:p>
          <a:endParaRPr lang="en-US"/>
        </a:p>
      </dgm:t>
    </dgm:pt>
    <dgm:pt modelId="{3AA94281-CD3A-3746-A0EA-1B73C82A1F89}" type="sibTrans" cxnId="{31A9BF14-D6A9-6645-8F59-A4436D65EF0A}">
      <dgm:prSet/>
      <dgm:spPr/>
      <dgm:t>
        <a:bodyPr/>
        <a:lstStyle/>
        <a:p>
          <a:endParaRPr lang="en-US"/>
        </a:p>
      </dgm:t>
    </dgm:pt>
    <dgm:pt modelId="{82DDCC5F-F641-3341-A550-73C31CA22AAF}">
      <dgm:prSet phldrT="[Text]"/>
      <dgm:spPr/>
      <dgm:t>
        <a:bodyPr/>
        <a:lstStyle/>
        <a:p>
          <a:r>
            <a:rPr lang="en-US" altLang="zh-CN" dirty="0"/>
            <a:t>3rd</a:t>
          </a:r>
          <a:endParaRPr lang="en-US" dirty="0"/>
        </a:p>
      </dgm:t>
    </dgm:pt>
    <dgm:pt modelId="{C7E979B6-654D-FF4D-B60E-2AA711EE5EC7}" type="parTrans" cxnId="{CE317DEA-C409-E64C-9222-876980525012}">
      <dgm:prSet/>
      <dgm:spPr/>
      <dgm:t>
        <a:bodyPr/>
        <a:lstStyle/>
        <a:p>
          <a:endParaRPr lang="en-US"/>
        </a:p>
      </dgm:t>
    </dgm:pt>
    <dgm:pt modelId="{2F166A80-45F1-FD42-947F-702D573A13F5}" type="sibTrans" cxnId="{CE317DEA-C409-E64C-9222-876980525012}">
      <dgm:prSet/>
      <dgm:spPr/>
      <dgm:t>
        <a:bodyPr/>
        <a:lstStyle/>
        <a:p>
          <a:endParaRPr lang="en-US"/>
        </a:p>
      </dgm:t>
    </dgm:pt>
    <dgm:pt modelId="{95FCA960-5392-3B4E-B5C1-814A864B843B}">
      <dgm:prSet phldrT="[Text]"/>
      <dgm:spPr/>
      <dgm:t>
        <a:bodyPr/>
        <a:lstStyle/>
        <a:p>
          <a:r>
            <a:rPr lang="en-US" altLang="zh-CN" dirty="0"/>
            <a:t>Ohio</a:t>
          </a:r>
          <a:r>
            <a:rPr lang="zh-CN" altLang="en-US" dirty="0"/>
            <a:t> </a:t>
          </a:r>
          <a:r>
            <a:rPr lang="en-US" altLang="zh-CN" dirty="0"/>
            <a:t>–</a:t>
          </a:r>
          <a:r>
            <a:rPr lang="zh-CN" altLang="en-US" dirty="0"/>
            <a:t> </a:t>
          </a:r>
          <a:r>
            <a:rPr lang="en-US" altLang="zh-CN" dirty="0"/>
            <a:t>2.83%</a:t>
          </a:r>
          <a:endParaRPr lang="en-US" dirty="0"/>
        </a:p>
      </dgm:t>
    </dgm:pt>
    <dgm:pt modelId="{85F39DD8-73FB-7D47-A126-B1782AAD8652}" type="parTrans" cxnId="{BE9332A8-7A9B-AA4B-AF30-65BF083B04F2}">
      <dgm:prSet/>
      <dgm:spPr/>
      <dgm:t>
        <a:bodyPr/>
        <a:lstStyle/>
        <a:p>
          <a:endParaRPr lang="en-US"/>
        </a:p>
      </dgm:t>
    </dgm:pt>
    <dgm:pt modelId="{A475CC4B-606D-2941-AFED-1AE387AA4BFC}" type="sibTrans" cxnId="{BE9332A8-7A9B-AA4B-AF30-65BF083B04F2}">
      <dgm:prSet/>
      <dgm:spPr/>
      <dgm:t>
        <a:bodyPr/>
        <a:lstStyle/>
        <a:p>
          <a:endParaRPr lang="en-US"/>
        </a:p>
      </dgm:t>
    </dgm:pt>
    <dgm:pt modelId="{258246C9-CF42-EA4D-922A-53CEF072A5C0}" type="pres">
      <dgm:prSet presAssocID="{3F1E9734-1F97-1543-A391-2B6E0C39AA43}" presName="linearFlow" presStyleCnt="0">
        <dgm:presLayoutVars>
          <dgm:dir/>
          <dgm:animLvl val="lvl"/>
          <dgm:resizeHandles val="exact"/>
        </dgm:presLayoutVars>
      </dgm:prSet>
      <dgm:spPr/>
    </dgm:pt>
    <dgm:pt modelId="{E0649878-8B4E-DE4A-9DD9-3249C51510F7}" type="pres">
      <dgm:prSet presAssocID="{02CBB622-4772-A740-A0A5-4FB7D27B4610}" presName="composite" presStyleCnt="0"/>
      <dgm:spPr/>
    </dgm:pt>
    <dgm:pt modelId="{1BBF12BF-0562-0E4B-BDD0-730F252509A9}" type="pres">
      <dgm:prSet presAssocID="{02CBB622-4772-A740-A0A5-4FB7D27B4610}" presName="parentText" presStyleLbl="alignNode1" presStyleIdx="0" presStyleCnt="3">
        <dgm:presLayoutVars>
          <dgm:chMax val="1"/>
          <dgm:bulletEnabled val="1"/>
        </dgm:presLayoutVars>
      </dgm:prSet>
      <dgm:spPr/>
    </dgm:pt>
    <dgm:pt modelId="{F0EE9967-DD3F-0842-B76F-6BAD8031B108}" type="pres">
      <dgm:prSet presAssocID="{02CBB622-4772-A740-A0A5-4FB7D27B4610}" presName="descendantText" presStyleLbl="alignAcc1" presStyleIdx="0" presStyleCnt="3" custLinFactY="-112003" custLinFactNeighborX="80181" custLinFactNeighborY="-200000">
        <dgm:presLayoutVars>
          <dgm:bulletEnabled val="1"/>
        </dgm:presLayoutVars>
      </dgm:prSet>
      <dgm:spPr/>
    </dgm:pt>
    <dgm:pt modelId="{7510BC83-417C-D248-9E5A-9636B1DBC9A7}" type="pres">
      <dgm:prSet presAssocID="{2328CA9B-B40C-6042-A3F6-A007296437D3}" presName="sp" presStyleCnt="0"/>
      <dgm:spPr/>
    </dgm:pt>
    <dgm:pt modelId="{E1BEC485-796C-254D-8358-450C2FB47F6D}" type="pres">
      <dgm:prSet presAssocID="{4971EE7B-AA34-DB44-AC51-6F00CE103191}" presName="composite" presStyleCnt="0"/>
      <dgm:spPr/>
    </dgm:pt>
    <dgm:pt modelId="{8A1925F0-6704-1E45-BA51-4415ADA57451}" type="pres">
      <dgm:prSet presAssocID="{4971EE7B-AA34-DB44-AC51-6F00CE103191}" presName="parentText" presStyleLbl="alignNode1" presStyleIdx="1" presStyleCnt="3">
        <dgm:presLayoutVars>
          <dgm:chMax val="1"/>
          <dgm:bulletEnabled val="1"/>
        </dgm:presLayoutVars>
      </dgm:prSet>
      <dgm:spPr/>
    </dgm:pt>
    <dgm:pt modelId="{19173772-66DE-2844-8E7E-029C22C62B88}" type="pres">
      <dgm:prSet presAssocID="{4971EE7B-AA34-DB44-AC51-6F00CE103191}" presName="descendantText" presStyleLbl="alignAcc1" presStyleIdx="1" presStyleCnt="3">
        <dgm:presLayoutVars>
          <dgm:bulletEnabled val="1"/>
        </dgm:presLayoutVars>
      </dgm:prSet>
      <dgm:spPr/>
    </dgm:pt>
    <dgm:pt modelId="{EF082C7C-E4E6-D746-8231-54A156738475}" type="pres">
      <dgm:prSet presAssocID="{A9286CB9-5B25-1D4D-8D3B-DBAA9E205A9C}" presName="sp" presStyleCnt="0"/>
      <dgm:spPr/>
    </dgm:pt>
    <dgm:pt modelId="{E7202454-A033-314F-AEF8-7B914E251A72}" type="pres">
      <dgm:prSet presAssocID="{82DDCC5F-F641-3341-A550-73C31CA22AAF}" presName="composite" presStyleCnt="0"/>
      <dgm:spPr/>
    </dgm:pt>
    <dgm:pt modelId="{92B10F03-C84C-8B43-9353-5148E241ACE0}" type="pres">
      <dgm:prSet presAssocID="{82DDCC5F-F641-3341-A550-73C31CA22AAF}" presName="parentText" presStyleLbl="alignNode1" presStyleIdx="2" presStyleCnt="3">
        <dgm:presLayoutVars>
          <dgm:chMax val="1"/>
          <dgm:bulletEnabled val="1"/>
        </dgm:presLayoutVars>
      </dgm:prSet>
      <dgm:spPr/>
    </dgm:pt>
    <dgm:pt modelId="{341659DE-DD56-D546-90C0-B2F22ED6025D}" type="pres">
      <dgm:prSet presAssocID="{82DDCC5F-F641-3341-A550-73C31CA22AAF}" presName="descendantText" presStyleLbl="alignAcc1" presStyleIdx="2" presStyleCnt="3">
        <dgm:presLayoutVars>
          <dgm:bulletEnabled val="1"/>
        </dgm:presLayoutVars>
      </dgm:prSet>
      <dgm:spPr/>
    </dgm:pt>
  </dgm:ptLst>
  <dgm:cxnLst>
    <dgm:cxn modelId="{32252F0E-5B84-0F4E-AE5E-78F0BD063D53}" srcId="{02CBB622-4772-A740-A0A5-4FB7D27B4610}" destId="{361496F6-7382-7545-83AC-BFC4547065DC}" srcOrd="0" destOrd="0" parTransId="{5CFCB8FB-CEB3-9540-AA69-548B980DDFC9}" sibTransId="{4125B34C-2183-7A42-ABB4-89A90FF7AECC}"/>
    <dgm:cxn modelId="{31A9BF14-D6A9-6645-8F59-A4436D65EF0A}" srcId="{4971EE7B-AA34-DB44-AC51-6F00CE103191}" destId="{E4831905-6B4E-1D41-869C-7C10294DD73D}" srcOrd="0" destOrd="0" parTransId="{3A8A5806-4955-3E4C-B97C-747481C475B1}" sibTransId="{3AA94281-CD3A-3746-A0EA-1B73C82A1F89}"/>
    <dgm:cxn modelId="{631C7D4E-DBC2-3144-A9BB-1EC833CA91DA}" srcId="{3F1E9734-1F97-1543-A391-2B6E0C39AA43}" destId="{02CBB622-4772-A740-A0A5-4FB7D27B4610}" srcOrd="0" destOrd="0" parTransId="{55136D58-CEDF-4144-91EC-6EF0E993B40C}" sibTransId="{2328CA9B-B40C-6042-A3F6-A007296437D3}"/>
    <dgm:cxn modelId="{481C0D7C-201C-4D45-8A1B-647FF75D0B0C}" type="presOf" srcId="{3F1E9734-1F97-1543-A391-2B6E0C39AA43}" destId="{258246C9-CF42-EA4D-922A-53CEF072A5C0}" srcOrd="0" destOrd="0" presId="urn:microsoft.com/office/officeart/2005/8/layout/chevron2"/>
    <dgm:cxn modelId="{2F518B83-9187-1045-A6C5-99AA70345495}" type="presOf" srcId="{361496F6-7382-7545-83AC-BFC4547065DC}" destId="{F0EE9967-DD3F-0842-B76F-6BAD8031B108}" srcOrd="0" destOrd="0" presId="urn:microsoft.com/office/officeart/2005/8/layout/chevron2"/>
    <dgm:cxn modelId="{7C6C368C-A2CB-1F44-B25C-E8A114CB3504}" srcId="{3F1E9734-1F97-1543-A391-2B6E0C39AA43}" destId="{4971EE7B-AA34-DB44-AC51-6F00CE103191}" srcOrd="1" destOrd="0" parTransId="{67C14656-56B2-DF43-8535-4B08497CC025}" sibTransId="{A9286CB9-5B25-1D4D-8D3B-DBAA9E205A9C}"/>
    <dgm:cxn modelId="{954C5D94-27A8-F64E-9854-0867F3CBDABC}" type="presOf" srcId="{4971EE7B-AA34-DB44-AC51-6F00CE103191}" destId="{8A1925F0-6704-1E45-BA51-4415ADA57451}" srcOrd="0" destOrd="0" presId="urn:microsoft.com/office/officeart/2005/8/layout/chevron2"/>
    <dgm:cxn modelId="{F32E5E9A-6B21-F449-9510-E0780F242567}" type="presOf" srcId="{82DDCC5F-F641-3341-A550-73C31CA22AAF}" destId="{92B10F03-C84C-8B43-9353-5148E241ACE0}" srcOrd="0" destOrd="0" presId="urn:microsoft.com/office/officeart/2005/8/layout/chevron2"/>
    <dgm:cxn modelId="{BE9332A8-7A9B-AA4B-AF30-65BF083B04F2}" srcId="{82DDCC5F-F641-3341-A550-73C31CA22AAF}" destId="{95FCA960-5392-3B4E-B5C1-814A864B843B}" srcOrd="0" destOrd="0" parTransId="{85F39DD8-73FB-7D47-A126-B1782AAD8652}" sibTransId="{A475CC4B-606D-2941-AFED-1AE387AA4BFC}"/>
    <dgm:cxn modelId="{EFF796BD-81AB-984D-81AA-CECF30CA91B6}" type="presOf" srcId="{02CBB622-4772-A740-A0A5-4FB7D27B4610}" destId="{1BBF12BF-0562-0E4B-BDD0-730F252509A9}" srcOrd="0" destOrd="0" presId="urn:microsoft.com/office/officeart/2005/8/layout/chevron2"/>
    <dgm:cxn modelId="{CE317DEA-C409-E64C-9222-876980525012}" srcId="{3F1E9734-1F97-1543-A391-2B6E0C39AA43}" destId="{82DDCC5F-F641-3341-A550-73C31CA22AAF}" srcOrd="2" destOrd="0" parTransId="{C7E979B6-654D-FF4D-B60E-2AA711EE5EC7}" sibTransId="{2F166A80-45F1-FD42-947F-702D573A13F5}"/>
    <dgm:cxn modelId="{44D07AF1-30A2-384F-AE96-3865692887E2}" type="presOf" srcId="{95FCA960-5392-3B4E-B5C1-814A864B843B}" destId="{341659DE-DD56-D546-90C0-B2F22ED6025D}" srcOrd="0" destOrd="0" presId="urn:microsoft.com/office/officeart/2005/8/layout/chevron2"/>
    <dgm:cxn modelId="{8B879EFC-B157-4A4B-819B-006CD4018549}" type="presOf" srcId="{E4831905-6B4E-1D41-869C-7C10294DD73D}" destId="{19173772-66DE-2844-8E7E-029C22C62B88}" srcOrd="0" destOrd="0" presId="urn:microsoft.com/office/officeart/2005/8/layout/chevron2"/>
    <dgm:cxn modelId="{C70C1E26-50D7-AE40-A99D-D17957A891E8}" type="presParOf" srcId="{258246C9-CF42-EA4D-922A-53CEF072A5C0}" destId="{E0649878-8B4E-DE4A-9DD9-3249C51510F7}" srcOrd="0" destOrd="0" presId="urn:microsoft.com/office/officeart/2005/8/layout/chevron2"/>
    <dgm:cxn modelId="{735C6D91-DAD0-5340-9BCC-CFC7FA733691}" type="presParOf" srcId="{E0649878-8B4E-DE4A-9DD9-3249C51510F7}" destId="{1BBF12BF-0562-0E4B-BDD0-730F252509A9}" srcOrd="0" destOrd="0" presId="urn:microsoft.com/office/officeart/2005/8/layout/chevron2"/>
    <dgm:cxn modelId="{CF5BCD3C-C42F-2E4E-85EF-A70C016F4EA2}" type="presParOf" srcId="{E0649878-8B4E-DE4A-9DD9-3249C51510F7}" destId="{F0EE9967-DD3F-0842-B76F-6BAD8031B108}" srcOrd="1" destOrd="0" presId="urn:microsoft.com/office/officeart/2005/8/layout/chevron2"/>
    <dgm:cxn modelId="{FC8F56D2-996A-CE4A-98EE-8D2C913FF93A}" type="presParOf" srcId="{258246C9-CF42-EA4D-922A-53CEF072A5C0}" destId="{7510BC83-417C-D248-9E5A-9636B1DBC9A7}" srcOrd="1" destOrd="0" presId="urn:microsoft.com/office/officeart/2005/8/layout/chevron2"/>
    <dgm:cxn modelId="{CDAF85F8-C308-8C4F-8DA6-7CEF06863358}" type="presParOf" srcId="{258246C9-CF42-EA4D-922A-53CEF072A5C0}" destId="{E1BEC485-796C-254D-8358-450C2FB47F6D}" srcOrd="2" destOrd="0" presId="urn:microsoft.com/office/officeart/2005/8/layout/chevron2"/>
    <dgm:cxn modelId="{AFDDF3C4-128D-8642-A9AB-464E3105E652}" type="presParOf" srcId="{E1BEC485-796C-254D-8358-450C2FB47F6D}" destId="{8A1925F0-6704-1E45-BA51-4415ADA57451}" srcOrd="0" destOrd="0" presId="urn:microsoft.com/office/officeart/2005/8/layout/chevron2"/>
    <dgm:cxn modelId="{5EF19521-A17C-A04F-B7AC-509B16A0DE9C}" type="presParOf" srcId="{E1BEC485-796C-254D-8358-450C2FB47F6D}" destId="{19173772-66DE-2844-8E7E-029C22C62B88}" srcOrd="1" destOrd="0" presId="urn:microsoft.com/office/officeart/2005/8/layout/chevron2"/>
    <dgm:cxn modelId="{26FB5D62-B2E8-C94F-98E1-CA6B9647EC1F}" type="presParOf" srcId="{258246C9-CF42-EA4D-922A-53CEF072A5C0}" destId="{EF082C7C-E4E6-D746-8231-54A156738475}" srcOrd="3" destOrd="0" presId="urn:microsoft.com/office/officeart/2005/8/layout/chevron2"/>
    <dgm:cxn modelId="{D9E31859-5461-1A40-94FB-D675D2F7C633}" type="presParOf" srcId="{258246C9-CF42-EA4D-922A-53CEF072A5C0}" destId="{E7202454-A033-314F-AEF8-7B914E251A72}" srcOrd="4" destOrd="0" presId="urn:microsoft.com/office/officeart/2005/8/layout/chevron2"/>
    <dgm:cxn modelId="{BE6FEAD8-420D-7546-9E58-D2014EC127B6}" type="presParOf" srcId="{E7202454-A033-314F-AEF8-7B914E251A72}" destId="{92B10F03-C84C-8B43-9353-5148E241ACE0}" srcOrd="0" destOrd="0" presId="urn:microsoft.com/office/officeart/2005/8/layout/chevron2"/>
    <dgm:cxn modelId="{F66BC62C-EAD9-2E46-BBD0-A5E3F776FA0F}" type="presParOf" srcId="{E7202454-A033-314F-AEF8-7B914E251A72}" destId="{341659DE-DD56-D546-90C0-B2F22ED6025D}"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E9734-1F97-1543-A391-2B6E0C39AA43}"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02CBB622-4772-A740-A0A5-4FB7D27B4610}">
      <dgm:prSet phldrT="[Text]"/>
      <dgm:spPr/>
      <dgm:t>
        <a:bodyPr/>
        <a:lstStyle/>
        <a:p>
          <a:r>
            <a:rPr lang="en-US" altLang="zh-CN" dirty="0"/>
            <a:t>1st</a:t>
          </a:r>
          <a:endParaRPr lang="en-US" dirty="0"/>
        </a:p>
      </dgm:t>
    </dgm:pt>
    <dgm:pt modelId="{55136D58-CEDF-4144-91EC-6EF0E993B40C}" type="parTrans" cxnId="{631C7D4E-DBC2-3144-A9BB-1EC833CA91DA}">
      <dgm:prSet/>
      <dgm:spPr/>
      <dgm:t>
        <a:bodyPr/>
        <a:lstStyle/>
        <a:p>
          <a:endParaRPr lang="en-US"/>
        </a:p>
      </dgm:t>
    </dgm:pt>
    <dgm:pt modelId="{2328CA9B-B40C-6042-A3F6-A007296437D3}" type="sibTrans" cxnId="{631C7D4E-DBC2-3144-A9BB-1EC833CA91DA}">
      <dgm:prSet/>
      <dgm:spPr/>
      <dgm:t>
        <a:bodyPr/>
        <a:lstStyle/>
        <a:p>
          <a:endParaRPr lang="en-US"/>
        </a:p>
      </dgm:t>
    </dgm:pt>
    <dgm:pt modelId="{361496F6-7382-7545-83AC-BFC4547065DC}">
      <dgm:prSet phldrT="[Text]"/>
      <dgm:spPr/>
      <dgm:t>
        <a:bodyPr/>
        <a:lstStyle/>
        <a:p>
          <a:r>
            <a:rPr lang="en-US" altLang="zh-CN" dirty="0"/>
            <a:t>West</a:t>
          </a:r>
          <a:r>
            <a:rPr lang="zh-CN" altLang="en-US" dirty="0"/>
            <a:t> </a:t>
          </a:r>
          <a:r>
            <a:rPr lang="en-US" altLang="zh-CN" dirty="0"/>
            <a:t>Virginia</a:t>
          </a:r>
          <a:endParaRPr lang="en-US" dirty="0"/>
        </a:p>
      </dgm:t>
    </dgm:pt>
    <dgm:pt modelId="{5CFCB8FB-CEB3-9540-AA69-548B980DDFC9}" type="parTrans" cxnId="{32252F0E-5B84-0F4E-AE5E-78F0BD063D53}">
      <dgm:prSet/>
      <dgm:spPr/>
      <dgm:t>
        <a:bodyPr/>
        <a:lstStyle/>
        <a:p>
          <a:endParaRPr lang="en-US"/>
        </a:p>
      </dgm:t>
    </dgm:pt>
    <dgm:pt modelId="{4125B34C-2183-7A42-ABB4-89A90FF7AECC}" type="sibTrans" cxnId="{32252F0E-5B84-0F4E-AE5E-78F0BD063D53}">
      <dgm:prSet/>
      <dgm:spPr/>
      <dgm:t>
        <a:bodyPr/>
        <a:lstStyle/>
        <a:p>
          <a:endParaRPr lang="en-US"/>
        </a:p>
      </dgm:t>
    </dgm:pt>
    <dgm:pt modelId="{4971EE7B-AA34-DB44-AC51-6F00CE103191}">
      <dgm:prSet phldrT="[Text]"/>
      <dgm:spPr/>
      <dgm:t>
        <a:bodyPr/>
        <a:lstStyle/>
        <a:p>
          <a:r>
            <a:rPr lang="en-US" altLang="zh-CN" dirty="0"/>
            <a:t>2nd</a:t>
          </a:r>
          <a:endParaRPr lang="en-US" dirty="0"/>
        </a:p>
      </dgm:t>
    </dgm:pt>
    <dgm:pt modelId="{67C14656-56B2-DF43-8535-4B08497CC025}" type="parTrans" cxnId="{7C6C368C-A2CB-1F44-B25C-E8A114CB3504}">
      <dgm:prSet/>
      <dgm:spPr/>
      <dgm:t>
        <a:bodyPr/>
        <a:lstStyle/>
        <a:p>
          <a:endParaRPr lang="en-US"/>
        </a:p>
      </dgm:t>
    </dgm:pt>
    <dgm:pt modelId="{A9286CB9-5B25-1D4D-8D3B-DBAA9E205A9C}" type="sibTrans" cxnId="{7C6C368C-A2CB-1F44-B25C-E8A114CB3504}">
      <dgm:prSet/>
      <dgm:spPr/>
      <dgm:t>
        <a:bodyPr/>
        <a:lstStyle/>
        <a:p>
          <a:endParaRPr lang="en-US"/>
        </a:p>
      </dgm:t>
    </dgm:pt>
    <dgm:pt modelId="{E4831905-6B4E-1D41-869C-7C10294DD73D}">
      <dgm:prSet phldrT="[Text]"/>
      <dgm:spPr/>
      <dgm:t>
        <a:bodyPr/>
        <a:lstStyle/>
        <a:p>
          <a:r>
            <a:rPr lang="en-US" altLang="zh-CN" dirty="0"/>
            <a:t>North</a:t>
          </a:r>
          <a:r>
            <a:rPr lang="zh-CN" altLang="en-US" dirty="0"/>
            <a:t> </a:t>
          </a:r>
          <a:r>
            <a:rPr lang="en-US" altLang="zh-CN" dirty="0"/>
            <a:t>Dakota</a:t>
          </a:r>
          <a:endParaRPr lang="en-US" dirty="0"/>
        </a:p>
      </dgm:t>
    </dgm:pt>
    <dgm:pt modelId="{3A8A5806-4955-3E4C-B97C-747481C475B1}" type="parTrans" cxnId="{31A9BF14-D6A9-6645-8F59-A4436D65EF0A}">
      <dgm:prSet/>
      <dgm:spPr/>
      <dgm:t>
        <a:bodyPr/>
        <a:lstStyle/>
        <a:p>
          <a:endParaRPr lang="en-US"/>
        </a:p>
      </dgm:t>
    </dgm:pt>
    <dgm:pt modelId="{3AA94281-CD3A-3746-A0EA-1B73C82A1F89}" type="sibTrans" cxnId="{31A9BF14-D6A9-6645-8F59-A4436D65EF0A}">
      <dgm:prSet/>
      <dgm:spPr/>
      <dgm:t>
        <a:bodyPr/>
        <a:lstStyle/>
        <a:p>
          <a:endParaRPr lang="en-US"/>
        </a:p>
      </dgm:t>
    </dgm:pt>
    <dgm:pt modelId="{82DDCC5F-F641-3341-A550-73C31CA22AAF}">
      <dgm:prSet phldrT="[Text]"/>
      <dgm:spPr/>
      <dgm:t>
        <a:bodyPr/>
        <a:lstStyle/>
        <a:p>
          <a:r>
            <a:rPr lang="en-US" altLang="zh-CN" dirty="0"/>
            <a:t>3rd</a:t>
          </a:r>
          <a:endParaRPr lang="en-US" dirty="0"/>
        </a:p>
      </dgm:t>
    </dgm:pt>
    <dgm:pt modelId="{C7E979B6-654D-FF4D-B60E-2AA711EE5EC7}" type="parTrans" cxnId="{CE317DEA-C409-E64C-9222-876980525012}">
      <dgm:prSet/>
      <dgm:spPr/>
      <dgm:t>
        <a:bodyPr/>
        <a:lstStyle/>
        <a:p>
          <a:endParaRPr lang="en-US"/>
        </a:p>
      </dgm:t>
    </dgm:pt>
    <dgm:pt modelId="{2F166A80-45F1-FD42-947F-702D573A13F5}" type="sibTrans" cxnId="{CE317DEA-C409-E64C-9222-876980525012}">
      <dgm:prSet/>
      <dgm:spPr/>
      <dgm:t>
        <a:bodyPr/>
        <a:lstStyle/>
        <a:p>
          <a:endParaRPr lang="en-US"/>
        </a:p>
      </dgm:t>
    </dgm:pt>
    <dgm:pt modelId="{95FCA960-5392-3B4E-B5C1-814A864B843B}">
      <dgm:prSet phldrT="[Text]"/>
      <dgm:spPr/>
      <dgm:t>
        <a:bodyPr/>
        <a:lstStyle/>
        <a:p>
          <a:r>
            <a:rPr lang="en-US" altLang="zh-CN" dirty="0"/>
            <a:t>Nebraska</a:t>
          </a:r>
          <a:endParaRPr lang="en-US" dirty="0"/>
        </a:p>
      </dgm:t>
    </dgm:pt>
    <dgm:pt modelId="{85F39DD8-73FB-7D47-A126-B1782AAD8652}" type="parTrans" cxnId="{BE9332A8-7A9B-AA4B-AF30-65BF083B04F2}">
      <dgm:prSet/>
      <dgm:spPr/>
      <dgm:t>
        <a:bodyPr/>
        <a:lstStyle/>
        <a:p>
          <a:endParaRPr lang="en-US"/>
        </a:p>
      </dgm:t>
    </dgm:pt>
    <dgm:pt modelId="{A475CC4B-606D-2941-AFED-1AE387AA4BFC}" type="sibTrans" cxnId="{BE9332A8-7A9B-AA4B-AF30-65BF083B04F2}">
      <dgm:prSet/>
      <dgm:spPr/>
      <dgm:t>
        <a:bodyPr/>
        <a:lstStyle/>
        <a:p>
          <a:endParaRPr lang="en-US"/>
        </a:p>
      </dgm:t>
    </dgm:pt>
    <dgm:pt modelId="{258246C9-CF42-EA4D-922A-53CEF072A5C0}" type="pres">
      <dgm:prSet presAssocID="{3F1E9734-1F97-1543-A391-2B6E0C39AA43}" presName="linearFlow" presStyleCnt="0">
        <dgm:presLayoutVars>
          <dgm:dir/>
          <dgm:animLvl val="lvl"/>
          <dgm:resizeHandles val="exact"/>
        </dgm:presLayoutVars>
      </dgm:prSet>
      <dgm:spPr/>
    </dgm:pt>
    <dgm:pt modelId="{E0649878-8B4E-DE4A-9DD9-3249C51510F7}" type="pres">
      <dgm:prSet presAssocID="{02CBB622-4772-A740-A0A5-4FB7D27B4610}" presName="composite" presStyleCnt="0"/>
      <dgm:spPr/>
    </dgm:pt>
    <dgm:pt modelId="{1BBF12BF-0562-0E4B-BDD0-730F252509A9}" type="pres">
      <dgm:prSet presAssocID="{02CBB622-4772-A740-A0A5-4FB7D27B4610}" presName="parentText" presStyleLbl="alignNode1" presStyleIdx="0" presStyleCnt="3" custLinFactNeighborY="-140">
        <dgm:presLayoutVars>
          <dgm:chMax val="1"/>
          <dgm:bulletEnabled val="1"/>
        </dgm:presLayoutVars>
      </dgm:prSet>
      <dgm:spPr/>
    </dgm:pt>
    <dgm:pt modelId="{F0EE9967-DD3F-0842-B76F-6BAD8031B108}" type="pres">
      <dgm:prSet presAssocID="{02CBB622-4772-A740-A0A5-4FB7D27B4610}" presName="descendantText" presStyleLbl="alignAcc1" presStyleIdx="0" presStyleCnt="3" custLinFactY="-112003" custLinFactNeighborX="80181" custLinFactNeighborY="-200000">
        <dgm:presLayoutVars>
          <dgm:bulletEnabled val="1"/>
        </dgm:presLayoutVars>
      </dgm:prSet>
      <dgm:spPr/>
    </dgm:pt>
    <dgm:pt modelId="{7510BC83-417C-D248-9E5A-9636B1DBC9A7}" type="pres">
      <dgm:prSet presAssocID="{2328CA9B-B40C-6042-A3F6-A007296437D3}" presName="sp" presStyleCnt="0"/>
      <dgm:spPr/>
    </dgm:pt>
    <dgm:pt modelId="{E1BEC485-796C-254D-8358-450C2FB47F6D}" type="pres">
      <dgm:prSet presAssocID="{4971EE7B-AA34-DB44-AC51-6F00CE103191}" presName="composite" presStyleCnt="0"/>
      <dgm:spPr/>
    </dgm:pt>
    <dgm:pt modelId="{8A1925F0-6704-1E45-BA51-4415ADA57451}" type="pres">
      <dgm:prSet presAssocID="{4971EE7B-AA34-DB44-AC51-6F00CE103191}" presName="parentText" presStyleLbl="alignNode1" presStyleIdx="1" presStyleCnt="3">
        <dgm:presLayoutVars>
          <dgm:chMax val="1"/>
          <dgm:bulletEnabled val="1"/>
        </dgm:presLayoutVars>
      </dgm:prSet>
      <dgm:spPr/>
    </dgm:pt>
    <dgm:pt modelId="{19173772-66DE-2844-8E7E-029C22C62B88}" type="pres">
      <dgm:prSet presAssocID="{4971EE7B-AA34-DB44-AC51-6F00CE103191}" presName="descendantText" presStyleLbl="alignAcc1" presStyleIdx="1" presStyleCnt="3">
        <dgm:presLayoutVars>
          <dgm:bulletEnabled val="1"/>
        </dgm:presLayoutVars>
      </dgm:prSet>
      <dgm:spPr/>
    </dgm:pt>
    <dgm:pt modelId="{EF082C7C-E4E6-D746-8231-54A156738475}" type="pres">
      <dgm:prSet presAssocID="{A9286CB9-5B25-1D4D-8D3B-DBAA9E205A9C}" presName="sp" presStyleCnt="0"/>
      <dgm:spPr/>
    </dgm:pt>
    <dgm:pt modelId="{E7202454-A033-314F-AEF8-7B914E251A72}" type="pres">
      <dgm:prSet presAssocID="{82DDCC5F-F641-3341-A550-73C31CA22AAF}" presName="composite" presStyleCnt="0"/>
      <dgm:spPr/>
    </dgm:pt>
    <dgm:pt modelId="{92B10F03-C84C-8B43-9353-5148E241ACE0}" type="pres">
      <dgm:prSet presAssocID="{82DDCC5F-F641-3341-A550-73C31CA22AAF}" presName="parentText" presStyleLbl="alignNode1" presStyleIdx="2" presStyleCnt="3">
        <dgm:presLayoutVars>
          <dgm:chMax val="1"/>
          <dgm:bulletEnabled val="1"/>
        </dgm:presLayoutVars>
      </dgm:prSet>
      <dgm:spPr/>
    </dgm:pt>
    <dgm:pt modelId="{341659DE-DD56-D546-90C0-B2F22ED6025D}" type="pres">
      <dgm:prSet presAssocID="{82DDCC5F-F641-3341-A550-73C31CA22AAF}" presName="descendantText" presStyleLbl="alignAcc1" presStyleIdx="2" presStyleCnt="3">
        <dgm:presLayoutVars>
          <dgm:bulletEnabled val="1"/>
        </dgm:presLayoutVars>
      </dgm:prSet>
      <dgm:spPr/>
    </dgm:pt>
  </dgm:ptLst>
  <dgm:cxnLst>
    <dgm:cxn modelId="{32252F0E-5B84-0F4E-AE5E-78F0BD063D53}" srcId="{02CBB622-4772-A740-A0A5-4FB7D27B4610}" destId="{361496F6-7382-7545-83AC-BFC4547065DC}" srcOrd="0" destOrd="0" parTransId="{5CFCB8FB-CEB3-9540-AA69-548B980DDFC9}" sibTransId="{4125B34C-2183-7A42-ABB4-89A90FF7AECC}"/>
    <dgm:cxn modelId="{31A9BF14-D6A9-6645-8F59-A4436D65EF0A}" srcId="{4971EE7B-AA34-DB44-AC51-6F00CE103191}" destId="{E4831905-6B4E-1D41-869C-7C10294DD73D}" srcOrd="0" destOrd="0" parTransId="{3A8A5806-4955-3E4C-B97C-747481C475B1}" sibTransId="{3AA94281-CD3A-3746-A0EA-1B73C82A1F89}"/>
    <dgm:cxn modelId="{631C7D4E-DBC2-3144-A9BB-1EC833CA91DA}" srcId="{3F1E9734-1F97-1543-A391-2B6E0C39AA43}" destId="{02CBB622-4772-A740-A0A5-4FB7D27B4610}" srcOrd="0" destOrd="0" parTransId="{55136D58-CEDF-4144-91EC-6EF0E993B40C}" sibTransId="{2328CA9B-B40C-6042-A3F6-A007296437D3}"/>
    <dgm:cxn modelId="{481C0D7C-201C-4D45-8A1B-647FF75D0B0C}" type="presOf" srcId="{3F1E9734-1F97-1543-A391-2B6E0C39AA43}" destId="{258246C9-CF42-EA4D-922A-53CEF072A5C0}" srcOrd="0" destOrd="0" presId="urn:microsoft.com/office/officeart/2005/8/layout/chevron2"/>
    <dgm:cxn modelId="{2F518B83-9187-1045-A6C5-99AA70345495}" type="presOf" srcId="{361496F6-7382-7545-83AC-BFC4547065DC}" destId="{F0EE9967-DD3F-0842-B76F-6BAD8031B108}" srcOrd="0" destOrd="0" presId="urn:microsoft.com/office/officeart/2005/8/layout/chevron2"/>
    <dgm:cxn modelId="{7C6C368C-A2CB-1F44-B25C-E8A114CB3504}" srcId="{3F1E9734-1F97-1543-A391-2B6E0C39AA43}" destId="{4971EE7B-AA34-DB44-AC51-6F00CE103191}" srcOrd="1" destOrd="0" parTransId="{67C14656-56B2-DF43-8535-4B08497CC025}" sibTransId="{A9286CB9-5B25-1D4D-8D3B-DBAA9E205A9C}"/>
    <dgm:cxn modelId="{954C5D94-27A8-F64E-9854-0867F3CBDABC}" type="presOf" srcId="{4971EE7B-AA34-DB44-AC51-6F00CE103191}" destId="{8A1925F0-6704-1E45-BA51-4415ADA57451}" srcOrd="0" destOrd="0" presId="urn:microsoft.com/office/officeart/2005/8/layout/chevron2"/>
    <dgm:cxn modelId="{F32E5E9A-6B21-F449-9510-E0780F242567}" type="presOf" srcId="{82DDCC5F-F641-3341-A550-73C31CA22AAF}" destId="{92B10F03-C84C-8B43-9353-5148E241ACE0}" srcOrd="0" destOrd="0" presId="urn:microsoft.com/office/officeart/2005/8/layout/chevron2"/>
    <dgm:cxn modelId="{BE9332A8-7A9B-AA4B-AF30-65BF083B04F2}" srcId="{82DDCC5F-F641-3341-A550-73C31CA22AAF}" destId="{95FCA960-5392-3B4E-B5C1-814A864B843B}" srcOrd="0" destOrd="0" parTransId="{85F39DD8-73FB-7D47-A126-B1782AAD8652}" sibTransId="{A475CC4B-606D-2941-AFED-1AE387AA4BFC}"/>
    <dgm:cxn modelId="{EFF796BD-81AB-984D-81AA-CECF30CA91B6}" type="presOf" srcId="{02CBB622-4772-A740-A0A5-4FB7D27B4610}" destId="{1BBF12BF-0562-0E4B-BDD0-730F252509A9}" srcOrd="0" destOrd="0" presId="urn:microsoft.com/office/officeart/2005/8/layout/chevron2"/>
    <dgm:cxn modelId="{CE317DEA-C409-E64C-9222-876980525012}" srcId="{3F1E9734-1F97-1543-A391-2B6E0C39AA43}" destId="{82DDCC5F-F641-3341-A550-73C31CA22AAF}" srcOrd="2" destOrd="0" parTransId="{C7E979B6-654D-FF4D-B60E-2AA711EE5EC7}" sibTransId="{2F166A80-45F1-FD42-947F-702D573A13F5}"/>
    <dgm:cxn modelId="{44D07AF1-30A2-384F-AE96-3865692887E2}" type="presOf" srcId="{95FCA960-5392-3B4E-B5C1-814A864B843B}" destId="{341659DE-DD56-D546-90C0-B2F22ED6025D}" srcOrd="0" destOrd="0" presId="urn:microsoft.com/office/officeart/2005/8/layout/chevron2"/>
    <dgm:cxn modelId="{8B879EFC-B157-4A4B-819B-006CD4018549}" type="presOf" srcId="{E4831905-6B4E-1D41-869C-7C10294DD73D}" destId="{19173772-66DE-2844-8E7E-029C22C62B88}" srcOrd="0" destOrd="0" presId="urn:microsoft.com/office/officeart/2005/8/layout/chevron2"/>
    <dgm:cxn modelId="{C70C1E26-50D7-AE40-A99D-D17957A891E8}" type="presParOf" srcId="{258246C9-CF42-EA4D-922A-53CEF072A5C0}" destId="{E0649878-8B4E-DE4A-9DD9-3249C51510F7}" srcOrd="0" destOrd="0" presId="urn:microsoft.com/office/officeart/2005/8/layout/chevron2"/>
    <dgm:cxn modelId="{735C6D91-DAD0-5340-9BCC-CFC7FA733691}" type="presParOf" srcId="{E0649878-8B4E-DE4A-9DD9-3249C51510F7}" destId="{1BBF12BF-0562-0E4B-BDD0-730F252509A9}" srcOrd="0" destOrd="0" presId="urn:microsoft.com/office/officeart/2005/8/layout/chevron2"/>
    <dgm:cxn modelId="{CF5BCD3C-C42F-2E4E-85EF-A70C016F4EA2}" type="presParOf" srcId="{E0649878-8B4E-DE4A-9DD9-3249C51510F7}" destId="{F0EE9967-DD3F-0842-B76F-6BAD8031B108}" srcOrd="1" destOrd="0" presId="urn:microsoft.com/office/officeart/2005/8/layout/chevron2"/>
    <dgm:cxn modelId="{FC8F56D2-996A-CE4A-98EE-8D2C913FF93A}" type="presParOf" srcId="{258246C9-CF42-EA4D-922A-53CEF072A5C0}" destId="{7510BC83-417C-D248-9E5A-9636B1DBC9A7}" srcOrd="1" destOrd="0" presId="urn:microsoft.com/office/officeart/2005/8/layout/chevron2"/>
    <dgm:cxn modelId="{CDAF85F8-C308-8C4F-8DA6-7CEF06863358}" type="presParOf" srcId="{258246C9-CF42-EA4D-922A-53CEF072A5C0}" destId="{E1BEC485-796C-254D-8358-450C2FB47F6D}" srcOrd="2" destOrd="0" presId="urn:microsoft.com/office/officeart/2005/8/layout/chevron2"/>
    <dgm:cxn modelId="{AFDDF3C4-128D-8642-A9AB-464E3105E652}" type="presParOf" srcId="{E1BEC485-796C-254D-8358-450C2FB47F6D}" destId="{8A1925F0-6704-1E45-BA51-4415ADA57451}" srcOrd="0" destOrd="0" presId="urn:microsoft.com/office/officeart/2005/8/layout/chevron2"/>
    <dgm:cxn modelId="{5EF19521-A17C-A04F-B7AC-509B16A0DE9C}" type="presParOf" srcId="{E1BEC485-796C-254D-8358-450C2FB47F6D}" destId="{19173772-66DE-2844-8E7E-029C22C62B88}" srcOrd="1" destOrd="0" presId="urn:microsoft.com/office/officeart/2005/8/layout/chevron2"/>
    <dgm:cxn modelId="{26FB5D62-B2E8-C94F-98E1-CA6B9647EC1F}" type="presParOf" srcId="{258246C9-CF42-EA4D-922A-53CEF072A5C0}" destId="{EF082C7C-E4E6-D746-8231-54A156738475}" srcOrd="3" destOrd="0" presId="urn:microsoft.com/office/officeart/2005/8/layout/chevron2"/>
    <dgm:cxn modelId="{D9E31859-5461-1A40-94FB-D675D2F7C633}" type="presParOf" srcId="{258246C9-CF42-EA4D-922A-53CEF072A5C0}" destId="{E7202454-A033-314F-AEF8-7B914E251A72}" srcOrd="4" destOrd="0" presId="urn:microsoft.com/office/officeart/2005/8/layout/chevron2"/>
    <dgm:cxn modelId="{BE6FEAD8-420D-7546-9E58-D2014EC127B6}" type="presParOf" srcId="{E7202454-A033-314F-AEF8-7B914E251A72}" destId="{92B10F03-C84C-8B43-9353-5148E241ACE0}" srcOrd="0" destOrd="0" presId="urn:microsoft.com/office/officeart/2005/8/layout/chevron2"/>
    <dgm:cxn modelId="{F66BC62C-EAD9-2E46-BBD0-A5E3F776FA0F}" type="presParOf" srcId="{E7202454-A033-314F-AEF8-7B914E251A72}" destId="{341659DE-DD56-D546-90C0-B2F22ED6025D}"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E9734-1F97-1543-A391-2B6E0C39AA43}"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02CBB622-4772-A740-A0A5-4FB7D27B4610}">
      <dgm:prSet phldrT="[Text]"/>
      <dgm:spPr/>
      <dgm:t>
        <a:bodyPr/>
        <a:lstStyle/>
        <a:p>
          <a:r>
            <a:rPr lang="en-US" altLang="zh-CN" dirty="0"/>
            <a:t>1st</a:t>
          </a:r>
          <a:endParaRPr lang="en-US" dirty="0"/>
        </a:p>
      </dgm:t>
    </dgm:pt>
    <dgm:pt modelId="{55136D58-CEDF-4144-91EC-6EF0E993B40C}" type="parTrans" cxnId="{631C7D4E-DBC2-3144-A9BB-1EC833CA91DA}">
      <dgm:prSet/>
      <dgm:spPr/>
      <dgm:t>
        <a:bodyPr/>
        <a:lstStyle/>
        <a:p>
          <a:endParaRPr lang="en-US"/>
        </a:p>
      </dgm:t>
    </dgm:pt>
    <dgm:pt modelId="{2328CA9B-B40C-6042-A3F6-A007296437D3}" type="sibTrans" cxnId="{631C7D4E-DBC2-3144-A9BB-1EC833CA91DA}">
      <dgm:prSet/>
      <dgm:spPr/>
      <dgm:t>
        <a:bodyPr/>
        <a:lstStyle/>
        <a:p>
          <a:endParaRPr lang="en-US"/>
        </a:p>
      </dgm:t>
    </dgm:pt>
    <dgm:pt modelId="{361496F6-7382-7545-83AC-BFC4547065DC}">
      <dgm:prSet phldrT="[Text]"/>
      <dgm:spPr/>
      <dgm:t>
        <a:bodyPr/>
        <a:lstStyle/>
        <a:p>
          <a:r>
            <a:rPr lang="en-US" altLang="zh-CN" dirty="0"/>
            <a:t>District</a:t>
          </a:r>
          <a:r>
            <a:rPr lang="zh-CN" altLang="en-US" dirty="0"/>
            <a:t> </a:t>
          </a:r>
          <a:r>
            <a:rPr lang="en-US" altLang="zh-CN" dirty="0"/>
            <a:t>of</a:t>
          </a:r>
          <a:r>
            <a:rPr lang="zh-CN" altLang="en-US" dirty="0"/>
            <a:t> </a:t>
          </a:r>
          <a:r>
            <a:rPr lang="en-US" altLang="zh-CN" dirty="0"/>
            <a:t>Columbia</a:t>
          </a:r>
          <a:endParaRPr lang="en-US" dirty="0"/>
        </a:p>
      </dgm:t>
    </dgm:pt>
    <dgm:pt modelId="{5CFCB8FB-CEB3-9540-AA69-548B980DDFC9}" type="parTrans" cxnId="{32252F0E-5B84-0F4E-AE5E-78F0BD063D53}">
      <dgm:prSet/>
      <dgm:spPr/>
      <dgm:t>
        <a:bodyPr/>
        <a:lstStyle/>
        <a:p>
          <a:endParaRPr lang="en-US"/>
        </a:p>
      </dgm:t>
    </dgm:pt>
    <dgm:pt modelId="{4125B34C-2183-7A42-ABB4-89A90FF7AECC}" type="sibTrans" cxnId="{32252F0E-5B84-0F4E-AE5E-78F0BD063D53}">
      <dgm:prSet/>
      <dgm:spPr/>
      <dgm:t>
        <a:bodyPr/>
        <a:lstStyle/>
        <a:p>
          <a:endParaRPr lang="en-US"/>
        </a:p>
      </dgm:t>
    </dgm:pt>
    <dgm:pt modelId="{4971EE7B-AA34-DB44-AC51-6F00CE103191}">
      <dgm:prSet phldrT="[Text]"/>
      <dgm:spPr/>
      <dgm:t>
        <a:bodyPr/>
        <a:lstStyle/>
        <a:p>
          <a:r>
            <a:rPr lang="en-US" altLang="zh-CN" dirty="0"/>
            <a:t>2nd</a:t>
          </a:r>
          <a:endParaRPr lang="en-US" dirty="0"/>
        </a:p>
      </dgm:t>
    </dgm:pt>
    <dgm:pt modelId="{67C14656-56B2-DF43-8535-4B08497CC025}" type="parTrans" cxnId="{7C6C368C-A2CB-1F44-B25C-E8A114CB3504}">
      <dgm:prSet/>
      <dgm:spPr/>
      <dgm:t>
        <a:bodyPr/>
        <a:lstStyle/>
        <a:p>
          <a:endParaRPr lang="en-US"/>
        </a:p>
      </dgm:t>
    </dgm:pt>
    <dgm:pt modelId="{A9286CB9-5B25-1D4D-8D3B-DBAA9E205A9C}" type="sibTrans" cxnId="{7C6C368C-A2CB-1F44-B25C-E8A114CB3504}">
      <dgm:prSet/>
      <dgm:spPr/>
      <dgm:t>
        <a:bodyPr/>
        <a:lstStyle/>
        <a:p>
          <a:endParaRPr lang="en-US"/>
        </a:p>
      </dgm:t>
    </dgm:pt>
    <dgm:pt modelId="{E4831905-6B4E-1D41-869C-7C10294DD73D}">
      <dgm:prSet phldrT="[Text]"/>
      <dgm:spPr/>
      <dgm:t>
        <a:bodyPr/>
        <a:lstStyle/>
        <a:p>
          <a:r>
            <a:rPr lang="en-US" altLang="zh-CN" dirty="0"/>
            <a:t>Connecticut</a:t>
          </a:r>
          <a:endParaRPr lang="en-US" dirty="0"/>
        </a:p>
      </dgm:t>
    </dgm:pt>
    <dgm:pt modelId="{3A8A5806-4955-3E4C-B97C-747481C475B1}" type="parTrans" cxnId="{31A9BF14-D6A9-6645-8F59-A4436D65EF0A}">
      <dgm:prSet/>
      <dgm:spPr/>
      <dgm:t>
        <a:bodyPr/>
        <a:lstStyle/>
        <a:p>
          <a:endParaRPr lang="en-US"/>
        </a:p>
      </dgm:t>
    </dgm:pt>
    <dgm:pt modelId="{3AA94281-CD3A-3746-A0EA-1B73C82A1F89}" type="sibTrans" cxnId="{31A9BF14-D6A9-6645-8F59-A4436D65EF0A}">
      <dgm:prSet/>
      <dgm:spPr/>
      <dgm:t>
        <a:bodyPr/>
        <a:lstStyle/>
        <a:p>
          <a:endParaRPr lang="en-US"/>
        </a:p>
      </dgm:t>
    </dgm:pt>
    <dgm:pt modelId="{82DDCC5F-F641-3341-A550-73C31CA22AAF}">
      <dgm:prSet phldrT="[Text]"/>
      <dgm:spPr/>
      <dgm:t>
        <a:bodyPr/>
        <a:lstStyle/>
        <a:p>
          <a:r>
            <a:rPr lang="en-US" altLang="zh-CN" dirty="0"/>
            <a:t>3rd</a:t>
          </a:r>
          <a:endParaRPr lang="en-US" dirty="0"/>
        </a:p>
      </dgm:t>
    </dgm:pt>
    <dgm:pt modelId="{C7E979B6-654D-FF4D-B60E-2AA711EE5EC7}" type="parTrans" cxnId="{CE317DEA-C409-E64C-9222-876980525012}">
      <dgm:prSet/>
      <dgm:spPr/>
      <dgm:t>
        <a:bodyPr/>
        <a:lstStyle/>
        <a:p>
          <a:endParaRPr lang="en-US"/>
        </a:p>
      </dgm:t>
    </dgm:pt>
    <dgm:pt modelId="{2F166A80-45F1-FD42-947F-702D573A13F5}" type="sibTrans" cxnId="{CE317DEA-C409-E64C-9222-876980525012}">
      <dgm:prSet/>
      <dgm:spPr/>
      <dgm:t>
        <a:bodyPr/>
        <a:lstStyle/>
        <a:p>
          <a:endParaRPr lang="en-US"/>
        </a:p>
      </dgm:t>
    </dgm:pt>
    <dgm:pt modelId="{95FCA960-5392-3B4E-B5C1-814A864B843B}">
      <dgm:prSet phldrT="[Text]"/>
      <dgm:spPr/>
      <dgm:t>
        <a:bodyPr/>
        <a:lstStyle/>
        <a:p>
          <a:r>
            <a:rPr lang="en-US" altLang="zh-CN" dirty="0"/>
            <a:t>Massachusetts</a:t>
          </a:r>
          <a:endParaRPr lang="en-US" dirty="0"/>
        </a:p>
      </dgm:t>
    </dgm:pt>
    <dgm:pt modelId="{85F39DD8-73FB-7D47-A126-B1782AAD8652}" type="parTrans" cxnId="{BE9332A8-7A9B-AA4B-AF30-65BF083B04F2}">
      <dgm:prSet/>
      <dgm:spPr/>
      <dgm:t>
        <a:bodyPr/>
        <a:lstStyle/>
        <a:p>
          <a:endParaRPr lang="en-US"/>
        </a:p>
      </dgm:t>
    </dgm:pt>
    <dgm:pt modelId="{A475CC4B-606D-2941-AFED-1AE387AA4BFC}" type="sibTrans" cxnId="{BE9332A8-7A9B-AA4B-AF30-65BF083B04F2}">
      <dgm:prSet/>
      <dgm:spPr/>
      <dgm:t>
        <a:bodyPr/>
        <a:lstStyle/>
        <a:p>
          <a:endParaRPr lang="en-US"/>
        </a:p>
      </dgm:t>
    </dgm:pt>
    <dgm:pt modelId="{6CB7B4A3-2064-7C4A-90B3-1BEB276CF15C}">
      <dgm:prSet/>
      <dgm:spPr/>
      <dgm:t>
        <a:bodyPr/>
        <a:lstStyle/>
        <a:p>
          <a:r>
            <a:rPr lang="en-US" altLang="zh-CN" dirty="0"/>
            <a:t>4th</a:t>
          </a:r>
          <a:endParaRPr lang="en-US" dirty="0"/>
        </a:p>
      </dgm:t>
    </dgm:pt>
    <dgm:pt modelId="{A421B515-4BC6-164F-81EE-4604E346C4B4}" type="parTrans" cxnId="{69DA5C1A-6111-5240-9EB9-981C403E01C9}">
      <dgm:prSet/>
      <dgm:spPr/>
      <dgm:t>
        <a:bodyPr/>
        <a:lstStyle/>
        <a:p>
          <a:endParaRPr lang="en-US"/>
        </a:p>
      </dgm:t>
    </dgm:pt>
    <dgm:pt modelId="{20D8C000-8273-6F4A-8236-38F110FE2255}" type="sibTrans" cxnId="{69DA5C1A-6111-5240-9EB9-981C403E01C9}">
      <dgm:prSet/>
      <dgm:spPr/>
      <dgm:t>
        <a:bodyPr/>
        <a:lstStyle/>
        <a:p>
          <a:endParaRPr lang="en-US"/>
        </a:p>
      </dgm:t>
    </dgm:pt>
    <dgm:pt modelId="{2499B1EF-0F31-5447-BF52-B346CA78E4CA}">
      <dgm:prSet/>
      <dgm:spPr/>
      <dgm:t>
        <a:bodyPr/>
        <a:lstStyle/>
        <a:p>
          <a:r>
            <a:rPr lang="en-US" altLang="zh-CN" dirty="0"/>
            <a:t>5th</a:t>
          </a:r>
          <a:endParaRPr lang="en-US" dirty="0"/>
        </a:p>
      </dgm:t>
    </dgm:pt>
    <dgm:pt modelId="{E72C3486-85B3-3043-87A8-08465FA68730}" type="parTrans" cxnId="{2B4167D7-A2A6-A543-AD90-370B63ADCCE7}">
      <dgm:prSet/>
      <dgm:spPr/>
      <dgm:t>
        <a:bodyPr/>
        <a:lstStyle/>
        <a:p>
          <a:endParaRPr lang="en-US"/>
        </a:p>
      </dgm:t>
    </dgm:pt>
    <dgm:pt modelId="{40EE999C-55DA-244F-9F5A-23B02723C09C}" type="sibTrans" cxnId="{2B4167D7-A2A6-A543-AD90-370B63ADCCE7}">
      <dgm:prSet/>
      <dgm:spPr/>
      <dgm:t>
        <a:bodyPr/>
        <a:lstStyle/>
        <a:p>
          <a:endParaRPr lang="en-US"/>
        </a:p>
      </dgm:t>
    </dgm:pt>
    <dgm:pt modelId="{227C2EC6-34BE-8744-8984-CD773310D24B}">
      <dgm:prSet phldrT="[Text]"/>
      <dgm:spPr/>
      <dgm:t>
        <a:bodyPr/>
        <a:lstStyle/>
        <a:p>
          <a:r>
            <a:rPr lang="en-US" altLang="zh-CN" dirty="0"/>
            <a:t>New</a:t>
          </a:r>
          <a:r>
            <a:rPr lang="zh-CN" altLang="en-US" dirty="0"/>
            <a:t> </a:t>
          </a:r>
          <a:r>
            <a:rPr lang="en-US" altLang="zh-CN" dirty="0"/>
            <a:t>Jersey</a:t>
          </a:r>
          <a:endParaRPr lang="en-US" dirty="0"/>
        </a:p>
      </dgm:t>
    </dgm:pt>
    <dgm:pt modelId="{24B29D5D-9B69-124B-A74A-508A20A2BE16}" type="parTrans" cxnId="{AD381757-89F4-064A-9609-0A995944BAD2}">
      <dgm:prSet/>
      <dgm:spPr/>
      <dgm:t>
        <a:bodyPr/>
        <a:lstStyle/>
        <a:p>
          <a:endParaRPr lang="en-US"/>
        </a:p>
      </dgm:t>
    </dgm:pt>
    <dgm:pt modelId="{63B7936F-EEC5-ED4E-8673-E62B82D0EC91}" type="sibTrans" cxnId="{AD381757-89F4-064A-9609-0A995944BAD2}">
      <dgm:prSet/>
      <dgm:spPr/>
      <dgm:t>
        <a:bodyPr/>
        <a:lstStyle/>
        <a:p>
          <a:endParaRPr lang="en-US"/>
        </a:p>
      </dgm:t>
    </dgm:pt>
    <dgm:pt modelId="{4E0E9C3D-ABC2-AC45-B64C-621120497F54}">
      <dgm:prSet phldrT="[Text]"/>
      <dgm:spPr/>
      <dgm:t>
        <a:bodyPr/>
        <a:lstStyle/>
        <a:p>
          <a:r>
            <a:rPr lang="en-US" altLang="zh-CN" dirty="0"/>
            <a:t>North</a:t>
          </a:r>
          <a:r>
            <a:rPr lang="zh-CN" altLang="en-US" dirty="0"/>
            <a:t> </a:t>
          </a:r>
          <a:r>
            <a:rPr lang="en-US" altLang="zh-CN" dirty="0"/>
            <a:t>Dakota</a:t>
          </a:r>
          <a:endParaRPr lang="en-US" dirty="0"/>
        </a:p>
      </dgm:t>
    </dgm:pt>
    <dgm:pt modelId="{886A5FC0-7EBC-724E-BE75-FF8F1BE2C1CE}" type="parTrans" cxnId="{CE956B92-16F6-C949-BDAC-639453F3753B}">
      <dgm:prSet/>
      <dgm:spPr/>
      <dgm:t>
        <a:bodyPr/>
        <a:lstStyle/>
        <a:p>
          <a:endParaRPr lang="en-US"/>
        </a:p>
      </dgm:t>
    </dgm:pt>
    <dgm:pt modelId="{BF264073-7D6D-9245-8887-EE01F67609F2}" type="sibTrans" cxnId="{CE956B92-16F6-C949-BDAC-639453F3753B}">
      <dgm:prSet/>
      <dgm:spPr/>
      <dgm:t>
        <a:bodyPr/>
        <a:lstStyle/>
        <a:p>
          <a:endParaRPr lang="en-US"/>
        </a:p>
      </dgm:t>
    </dgm:pt>
    <dgm:pt modelId="{258246C9-CF42-EA4D-922A-53CEF072A5C0}" type="pres">
      <dgm:prSet presAssocID="{3F1E9734-1F97-1543-A391-2B6E0C39AA43}" presName="linearFlow" presStyleCnt="0">
        <dgm:presLayoutVars>
          <dgm:dir/>
          <dgm:animLvl val="lvl"/>
          <dgm:resizeHandles val="exact"/>
        </dgm:presLayoutVars>
      </dgm:prSet>
      <dgm:spPr/>
    </dgm:pt>
    <dgm:pt modelId="{E0649878-8B4E-DE4A-9DD9-3249C51510F7}" type="pres">
      <dgm:prSet presAssocID="{02CBB622-4772-A740-A0A5-4FB7D27B4610}" presName="composite" presStyleCnt="0"/>
      <dgm:spPr/>
    </dgm:pt>
    <dgm:pt modelId="{1BBF12BF-0562-0E4B-BDD0-730F252509A9}" type="pres">
      <dgm:prSet presAssocID="{02CBB622-4772-A740-A0A5-4FB7D27B4610}" presName="parentText" presStyleLbl="alignNode1" presStyleIdx="0" presStyleCnt="5" custLinFactNeighborY="-140">
        <dgm:presLayoutVars>
          <dgm:chMax val="1"/>
          <dgm:bulletEnabled val="1"/>
        </dgm:presLayoutVars>
      </dgm:prSet>
      <dgm:spPr/>
    </dgm:pt>
    <dgm:pt modelId="{F0EE9967-DD3F-0842-B76F-6BAD8031B108}" type="pres">
      <dgm:prSet presAssocID="{02CBB622-4772-A740-A0A5-4FB7D27B4610}" presName="descendantText" presStyleLbl="alignAcc1" presStyleIdx="0" presStyleCnt="5" custLinFactY="-112003" custLinFactNeighborX="80181" custLinFactNeighborY="-200000">
        <dgm:presLayoutVars>
          <dgm:bulletEnabled val="1"/>
        </dgm:presLayoutVars>
      </dgm:prSet>
      <dgm:spPr/>
    </dgm:pt>
    <dgm:pt modelId="{7510BC83-417C-D248-9E5A-9636B1DBC9A7}" type="pres">
      <dgm:prSet presAssocID="{2328CA9B-B40C-6042-A3F6-A007296437D3}" presName="sp" presStyleCnt="0"/>
      <dgm:spPr/>
    </dgm:pt>
    <dgm:pt modelId="{E1BEC485-796C-254D-8358-450C2FB47F6D}" type="pres">
      <dgm:prSet presAssocID="{4971EE7B-AA34-DB44-AC51-6F00CE103191}" presName="composite" presStyleCnt="0"/>
      <dgm:spPr/>
    </dgm:pt>
    <dgm:pt modelId="{8A1925F0-6704-1E45-BA51-4415ADA57451}" type="pres">
      <dgm:prSet presAssocID="{4971EE7B-AA34-DB44-AC51-6F00CE103191}" presName="parentText" presStyleLbl="alignNode1" presStyleIdx="1" presStyleCnt="5">
        <dgm:presLayoutVars>
          <dgm:chMax val="1"/>
          <dgm:bulletEnabled val="1"/>
        </dgm:presLayoutVars>
      </dgm:prSet>
      <dgm:spPr/>
    </dgm:pt>
    <dgm:pt modelId="{19173772-66DE-2844-8E7E-029C22C62B88}" type="pres">
      <dgm:prSet presAssocID="{4971EE7B-AA34-DB44-AC51-6F00CE103191}" presName="descendantText" presStyleLbl="alignAcc1" presStyleIdx="1" presStyleCnt="5" custLinFactNeighborX="590">
        <dgm:presLayoutVars>
          <dgm:bulletEnabled val="1"/>
        </dgm:presLayoutVars>
      </dgm:prSet>
      <dgm:spPr/>
    </dgm:pt>
    <dgm:pt modelId="{EF082C7C-E4E6-D746-8231-54A156738475}" type="pres">
      <dgm:prSet presAssocID="{A9286CB9-5B25-1D4D-8D3B-DBAA9E205A9C}" presName="sp" presStyleCnt="0"/>
      <dgm:spPr/>
    </dgm:pt>
    <dgm:pt modelId="{E7202454-A033-314F-AEF8-7B914E251A72}" type="pres">
      <dgm:prSet presAssocID="{82DDCC5F-F641-3341-A550-73C31CA22AAF}" presName="composite" presStyleCnt="0"/>
      <dgm:spPr/>
    </dgm:pt>
    <dgm:pt modelId="{92B10F03-C84C-8B43-9353-5148E241ACE0}" type="pres">
      <dgm:prSet presAssocID="{82DDCC5F-F641-3341-A550-73C31CA22AAF}" presName="parentText" presStyleLbl="alignNode1" presStyleIdx="2" presStyleCnt="5">
        <dgm:presLayoutVars>
          <dgm:chMax val="1"/>
          <dgm:bulletEnabled val="1"/>
        </dgm:presLayoutVars>
      </dgm:prSet>
      <dgm:spPr/>
    </dgm:pt>
    <dgm:pt modelId="{341659DE-DD56-D546-90C0-B2F22ED6025D}" type="pres">
      <dgm:prSet presAssocID="{82DDCC5F-F641-3341-A550-73C31CA22AAF}" presName="descendantText" presStyleLbl="alignAcc1" presStyleIdx="2" presStyleCnt="5">
        <dgm:presLayoutVars>
          <dgm:bulletEnabled val="1"/>
        </dgm:presLayoutVars>
      </dgm:prSet>
      <dgm:spPr/>
    </dgm:pt>
    <dgm:pt modelId="{160C1334-A0EB-1D44-89BB-98A52F5CE12A}" type="pres">
      <dgm:prSet presAssocID="{2F166A80-45F1-FD42-947F-702D573A13F5}" presName="sp" presStyleCnt="0"/>
      <dgm:spPr/>
    </dgm:pt>
    <dgm:pt modelId="{5AC93F5F-9E59-5741-9377-1C0DE82CF157}" type="pres">
      <dgm:prSet presAssocID="{6CB7B4A3-2064-7C4A-90B3-1BEB276CF15C}" presName="composite" presStyleCnt="0"/>
      <dgm:spPr/>
    </dgm:pt>
    <dgm:pt modelId="{0A02F7DB-737A-4948-A1CA-9D4A986A5994}" type="pres">
      <dgm:prSet presAssocID="{6CB7B4A3-2064-7C4A-90B3-1BEB276CF15C}" presName="parentText" presStyleLbl="alignNode1" presStyleIdx="3" presStyleCnt="5">
        <dgm:presLayoutVars>
          <dgm:chMax val="1"/>
          <dgm:bulletEnabled val="1"/>
        </dgm:presLayoutVars>
      </dgm:prSet>
      <dgm:spPr/>
    </dgm:pt>
    <dgm:pt modelId="{A878C55C-AE78-2545-8396-4DB4675194F1}" type="pres">
      <dgm:prSet presAssocID="{6CB7B4A3-2064-7C4A-90B3-1BEB276CF15C}" presName="descendantText" presStyleLbl="alignAcc1" presStyleIdx="3" presStyleCnt="5">
        <dgm:presLayoutVars>
          <dgm:bulletEnabled val="1"/>
        </dgm:presLayoutVars>
      </dgm:prSet>
      <dgm:spPr/>
    </dgm:pt>
    <dgm:pt modelId="{CF81E799-0951-1840-B3DC-6D6B78AC4A2F}" type="pres">
      <dgm:prSet presAssocID="{20D8C000-8273-6F4A-8236-38F110FE2255}" presName="sp" presStyleCnt="0"/>
      <dgm:spPr/>
    </dgm:pt>
    <dgm:pt modelId="{4F025A45-69B4-EA47-9E27-8114536F5C5F}" type="pres">
      <dgm:prSet presAssocID="{2499B1EF-0F31-5447-BF52-B346CA78E4CA}" presName="composite" presStyleCnt="0"/>
      <dgm:spPr/>
    </dgm:pt>
    <dgm:pt modelId="{8D0FFEA0-9E0D-2041-AD97-A7B34A2DCC51}" type="pres">
      <dgm:prSet presAssocID="{2499B1EF-0F31-5447-BF52-B346CA78E4CA}" presName="parentText" presStyleLbl="alignNode1" presStyleIdx="4" presStyleCnt="5">
        <dgm:presLayoutVars>
          <dgm:chMax val="1"/>
          <dgm:bulletEnabled val="1"/>
        </dgm:presLayoutVars>
      </dgm:prSet>
      <dgm:spPr/>
    </dgm:pt>
    <dgm:pt modelId="{4698F544-75AA-E840-83BD-8066C2A437ED}" type="pres">
      <dgm:prSet presAssocID="{2499B1EF-0F31-5447-BF52-B346CA78E4CA}" presName="descendantText" presStyleLbl="alignAcc1" presStyleIdx="4" presStyleCnt="5">
        <dgm:presLayoutVars>
          <dgm:bulletEnabled val="1"/>
        </dgm:presLayoutVars>
      </dgm:prSet>
      <dgm:spPr/>
    </dgm:pt>
  </dgm:ptLst>
  <dgm:cxnLst>
    <dgm:cxn modelId="{32252F0E-5B84-0F4E-AE5E-78F0BD063D53}" srcId="{02CBB622-4772-A740-A0A5-4FB7D27B4610}" destId="{361496F6-7382-7545-83AC-BFC4547065DC}" srcOrd="0" destOrd="0" parTransId="{5CFCB8FB-CEB3-9540-AA69-548B980DDFC9}" sibTransId="{4125B34C-2183-7A42-ABB4-89A90FF7AECC}"/>
    <dgm:cxn modelId="{31A9BF14-D6A9-6645-8F59-A4436D65EF0A}" srcId="{4971EE7B-AA34-DB44-AC51-6F00CE103191}" destId="{E4831905-6B4E-1D41-869C-7C10294DD73D}" srcOrd="0" destOrd="0" parTransId="{3A8A5806-4955-3E4C-B97C-747481C475B1}" sibTransId="{3AA94281-CD3A-3746-A0EA-1B73C82A1F89}"/>
    <dgm:cxn modelId="{69DA5C1A-6111-5240-9EB9-981C403E01C9}" srcId="{3F1E9734-1F97-1543-A391-2B6E0C39AA43}" destId="{6CB7B4A3-2064-7C4A-90B3-1BEB276CF15C}" srcOrd="3" destOrd="0" parTransId="{A421B515-4BC6-164F-81EE-4604E346C4B4}" sibTransId="{20D8C000-8273-6F4A-8236-38F110FE2255}"/>
    <dgm:cxn modelId="{2058201D-5AA9-C644-B5B4-182262DC6782}" type="presOf" srcId="{227C2EC6-34BE-8744-8984-CD773310D24B}" destId="{A878C55C-AE78-2545-8396-4DB4675194F1}" srcOrd="0" destOrd="0" presId="urn:microsoft.com/office/officeart/2005/8/layout/chevron2"/>
    <dgm:cxn modelId="{43FA952B-95EE-5045-8A22-8CF8AE08F510}" type="presOf" srcId="{6CB7B4A3-2064-7C4A-90B3-1BEB276CF15C}" destId="{0A02F7DB-737A-4948-A1CA-9D4A986A5994}" srcOrd="0" destOrd="0" presId="urn:microsoft.com/office/officeart/2005/8/layout/chevron2"/>
    <dgm:cxn modelId="{631C7D4E-DBC2-3144-A9BB-1EC833CA91DA}" srcId="{3F1E9734-1F97-1543-A391-2B6E0C39AA43}" destId="{02CBB622-4772-A740-A0A5-4FB7D27B4610}" srcOrd="0" destOrd="0" parTransId="{55136D58-CEDF-4144-91EC-6EF0E993B40C}" sibTransId="{2328CA9B-B40C-6042-A3F6-A007296437D3}"/>
    <dgm:cxn modelId="{AD381757-89F4-064A-9609-0A995944BAD2}" srcId="{6CB7B4A3-2064-7C4A-90B3-1BEB276CF15C}" destId="{227C2EC6-34BE-8744-8984-CD773310D24B}" srcOrd="0" destOrd="0" parTransId="{24B29D5D-9B69-124B-A74A-508A20A2BE16}" sibTransId="{63B7936F-EEC5-ED4E-8673-E62B82D0EC91}"/>
    <dgm:cxn modelId="{B616EA70-8CFC-CD47-A3CC-223C1371753E}" type="presOf" srcId="{2499B1EF-0F31-5447-BF52-B346CA78E4CA}" destId="{8D0FFEA0-9E0D-2041-AD97-A7B34A2DCC51}" srcOrd="0" destOrd="0" presId="urn:microsoft.com/office/officeart/2005/8/layout/chevron2"/>
    <dgm:cxn modelId="{481C0D7C-201C-4D45-8A1B-647FF75D0B0C}" type="presOf" srcId="{3F1E9734-1F97-1543-A391-2B6E0C39AA43}" destId="{258246C9-CF42-EA4D-922A-53CEF072A5C0}" srcOrd="0" destOrd="0" presId="urn:microsoft.com/office/officeart/2005/8/layout/chevron2"/>
    <dgm:cxn modelId="{2F518B83-9187-1045-A6C5-99AA70345495}" type="presOf" srcId="{361496F6-7382-7545-83AC-BFC4547065DC}" destId="{F0EE9967-DD3F-0842-B76F-6BAD8031B108}" srcOrd="0" destOrd="0" presId="urn:microsoft.com/office/officeart/2005/8/layout/chevron2"/>
    <dgm:cxn modelId="{7C6C368C-A2CB-1F44-B25C-E8A114CB3504}" srcId="{3F1E9734-1F97-1543-A391-2B6E0C39AA43}" destId="{4971EE7B-AA34-DB44-AC51-6F00CE103191}" srcOrd="1" destOrd="0" parTransId="{67C14656-56B2-DF43-8535-4B08497CC025}" sibTransId="{A9286CB9-5B25-1D4D-8D3B-DBAA9E205A9C}"/>
    <dgm:cxn modelId="{CE956B92-16F6-C949-BDAC-639453F3753B}" srcId="{2499B1EF-0F31-5447-BF52-B346CA78E4CA}" destId="{4E0E9C3D-ABC2-AC45-B64C-621120497F54}" srcOrd="0" destOrd="0" parTransId="{886A5FC0-7EBC-724E-BE75-FF8F1BE2C1CE}" sibTransId="{BF264073-7D6D-9245-8887-EE01F67609F2}"/>
    <dgm:cxn modelId="{954C5D94-27A8-F64E-9854-0867F3CBDABC}" type="presOf" srcId="{4971EE7B-AA34-DB44-AC51-6F00CE103191}" destId="{8A1925F0-6704-1E45-BA51-4415ADA57451}" srcOrd="0" destOrd="0" presId="urn:microsoft.com/office/officeart/2005/8/layout/chevron2"/>
    <dgm:cxn modelId="{F32E5E9A-6B21-F449-9510-E0780F242567}" type="presOf" srcId="{82DDCC5F-F641-3341-A550-73C31CA22AAF}" destId="{92B10F03-C84C-8B43-9353-5148E241ACE0}" srcOrd="0" destOrd="0" presId="urn:microsoft.com/office/officeart/2005/8/layout/chevron2"/>
    <dgm:cxn modelId="{BE9332A8-7A9B-AA4B-AF30-65BF083B04F2}" srcId="{82DDCC5F-F641-3341-A550-73C31CA22AAF}" destId="{95FCA960-5392-3B4E-B5C1-814A864B843B}" srcOrd="0" destOrd="0" parTransId="{85F39DD8-73FB-7D47-A126-B1782AAD8652}" sibTransId="{A475CC4B-606D-2941-AFED-1AE387AA4BFC}"/>
    <dgm:cxn modelId="{7F8247AC-88EE-854A-8F68-3BE35906E27F}" type="presOf" srcId="{4E0E9C3D-ABC2-AC45-B64C-621120497F54}" destId="{4698F544-75AA-E840-83BD-8066C2A437ED}" srcOrd="0" destOrd="0" presId="urn:microsoft.com/office/officeart/2005/8/layout/chevron2"/>
    <dgm:cxn modelId="{EFF796BD-81AB-984D-81AA-CECF30CA91B6}" type="presOf" srcId="{02CBB622-4772-A740-A0A5-4FB7D27B4610}" destId="{1BBF12BF-0562-0E4B-BDD0-730F252509A9}" srcOrd="0" destOrd="0" presId="urn:microsoft.com/office/officeart/2005/8/layout/chevron2"/>
    <dgm:cxn modelId="{2B4167D7-A2A6-A543-AD90-370B63ADCCE7}" srcId="{3F1E9734-1F97-1543-A391-2B6E0C39AA43}" destId="{2499B1EF-0F31-5447-BF52-B346CA78E4CA}" srcOrd="4" destOrd="0" parTransId="{E72C3486-85B3-3043-87A8-08465FA68730}" sibTransId="{40EE999C-55DA-244F-9F5A-23B02723C09C}"/>
    <dgm:cxn modelId="{CE317DEA-C409-E64C-9222-876980525012}" srcId="{3F1E9734-1F97-1543-A391-2B6E0C39AA43}" destId="{82DDCC5F-F641-3341-A550-73C31CA22AAF}" srcOrd="2" destOrd="0" parTransId="{C7E979B6-654D-FF4D-B60E-2AA711EE5EC7}" sibTransId="{2F166A80-45F1-FD42-947F-702D573A13F5}"/>
    <dgm:cxn modelId="{44D07AF1-30A2-384F-AE96-3865692887E2}" type="presOf" srcId="{95FCA960-5392-3B4E-B5C1-814A864B843B}" destId="{341659DE-DD56-D546-90C0-B2F22ED6025D}" srcOrd="0" destOrd="0" presId="urn:microsoft.com/office/officeart/2005/8/layout/chevron2"/>
    <dgm:cxn modelId="{8B879EFC-B157-4A4B-819B-006CD4018549}" type="presOf" srcId="{E4831905-6B4E-1D41-869C-7C10294DD73D}" destId="{19173772-66DE-2844-8E7E-029C22C62B88}" srcOrd="0" destOrd="0" presId="urn:microsoft.com/office/officeart/2005/8/layout/chevron2"/>
    <dgm:cxn modelId="{C70C1E26-50D7-AE40-A99D-D17957A891E8}" type="presParOf" srcId="{258246C9-CF42-EA4D-922A-53CEF072A5C0}" destId="{E0649878-8B4E-DE4A-9DD9-3249C51510F7}" srcOrd="0" destOrd="0" presId="urn:microsoft.com/office/officeart/2005/8/layout/chevron2"/>
    <dgm:cxn modelId="{735C6D91-DAD0-5340-9BCC-CFC7FA733691}" type="presParOf" srcId="{E0649878-8B4E-DE4A-9DD9-3249C51510F7}" destId="{1BBF12BF-0562-0E4B-BDD0-730F252509A9}" srcOrd="0" destOrd="0" presId="urn:microsoft.com/office/officeart/2005/8/layout/chevron2"/>
    <dgm:cxn modelId="{CF5BCD3C-C42F-2E4E-85EF-A70C016F4EA2}" type="presParOf" srcId="{E0649878-8B4E-DE4A-9DD9-3249C51510F7}" destId="{F0EE9967-DD3F-0842-B76F-6BAD8031B108}" srcOrd="1" destOrd="0" presId="urn:microsoft.com/office/officeart/2005/8/layout/chevron2"/>
    <dgm:cxn modelId="{FC8F56D2-996A-CE4A-98EE-8D2C913FF93A}" type="presParOf" srcId="{258246C9-CF42-EA4D-922A-53CEF072A5C0}" destId="{7510BC83-417C-D248-9E5A-9636B1DBC9A7}" srcOrd="1" destOrd="0" presId="urn:microsoft.com/office/officeart/2005/8/layout/chevron2"/>
    <dgm:cxn modelId="{CDAF85F8-C308-8C4F-8DA6-7CEF06863358}" type="presParOf" srcId="{258246C9-CF42-EA4D-922A-53CEF072A5C0}" destId="{E1BEC485-796C-254D-8358-450C2FB47F6D}" srcOrd="2" destOrd="0" presId="urn:microsoft.com/office/officeart/2005/8/layout/chevron2"/>
    <dgm:cxn modelId="{AFDDF3C4-128D-8642-A9AB-464E3105E652}" type="presParOf" srcId="{E1BEC485-796C-254D-8358-450C2FB47F6D}" destId="{8A1925F0-6704-1E45-BA51-4415ADA57451}" srcOrd="0" destOrd="0" presId="urn:microsoft.com/office/officeart/2005/8/layout/chevron2"/>
    <dgm:cxn modelId="{5EF19521-A17C-A04F-B7AC-509B16A0DE9C}" type="presParOf" srcId="{E1BEC485-796C-254D-8358-450C2FB47F6D}" destId="{19173772-66DE-2844-8E7E-029C22C62B88}" srcOrd="1" destOrd="0" presId="urn:microsoft.com/office/officeart/2005/8/layout/chevron2"/>
    <dgm:cxn modelId="{26FB5D62-B2E8-C94F-98E1-CA6B9647EC1F}" type="presParOf" srcId="{258246C9-CF42-EA4D-922A-53CEF072A5C0}" destId="{EF082C7C-E4E6-D746-8231-54A156738475}" srcOrd="3" destOrd="0" presId="urn:microsoft.com/office/officeart/2005/8/layout/chevron2"/>
    <dgm:cxn modelId="{D9E31859-5461-1A40-94FB-D675D2F7C633}" type="presParOf" srcId="{258246C9-CF42-EA4D-922A-53CEF072A5C0}" destId="{E7202454-A033-314F-AEF8-7B914E251A72}" srcOrd="4" destOrd="0" presId="urn:microsoft.com/office/officeart/2005/8/layout/chevron2"/>
    <dgm:cxn modelId="{BE6FEAD8-420D-7546-9E58-D2014EC127B6}" type="presParOf" srcId="{E7202454-A033-314F-AEF8-7B914E251A72}" destId="{92B10F03-C84C-8B43-9353-5148E241ACE0}" srcOrd="0" destOrd="0" presId="urn:microsoft.com/office/officeart/2005/8/layout/chevron2"/>
    <dgm:cxn modelId="{F66BC62C-EAD9-2E46-BBD0-A5E3F776FA0F}" type="presParOf" srcId="{E7202454-A033-314F-AEF8-7B914E251A72}" destId="{341659DE-DD56-D546-90C0-B2F22ED6025D}" srcOrd="1" destOrd="0" presId="urn:microsoft.com/office/officeart/2005/8/layout/chevron2"/>
    <dgm:cxn modelId="{EDB6BF2E-7CA8-D246-8ECE-19AB228FF770}" type="presParOf" srcId="{258246C9-CF42-EA4D-922A-53CEF072A5C0}" destId="{160C1334-A0EB-1D44-89BB-98A52F5CE12A}" srcOrd="5" destOrd="0" presId="urn:microsoft.com/office/officeart/2005/8/layout/chevron2"/>
    <dgm:cxn modelId="{AB35A7C2-69A1-DB46-BAA0-C872ACF45B34}" type="presParOf" srcId="{258246C9-CF42-EA4D-922A-53CEF072A5C0}" destId="{5AC93F5F-9E59-5741-9377-1C0DE82CF157}" srcOrd="6" destOrd="0" presId="urn:microsoft.com/office/officeart/2005/8/layout/chevron2"/>
    <dgm:cxn modelId="{99F818B4-DAF7-B847-A54E-B7DC3FC4E959}" type="presParOf" srcId="{5AC93F5F-9E59-5741-9377-1C0DE82CF157}" destId="{0A02F7DB-737A-4948-A1CA-9D4A986A5994}" srcOrd="0" destOrd="0" presId="urn:microsoft.com/office/officeart/2005/8/layout/chevron2"/>
    <dgm:cxn modelId="{9F45EB4A-BE06-9246-B0DB-B1E586A7176D}" type="presParOf" srcId="{5AC93F5F-9E59-5741-9377-1C0DE82CF157}" destId="{A878C55C-AE78-2545-8396-4DB4675194F1}" srcOrd="1" destOrd="0" presId="urn:microsoft.com/office/officeart/2005/8/layout/chevron2"/>
    <dgm:cxn modelId="{229C4D67-3338-4841-A202-6DF8510E3AF6}" type="presParOf" srcId="{258246C9-CF42-EA4D-922A-53CEF072A5C0}" destId="{CF81E799-0951-1840-B3DC-6D6B78AC4A2F}" srcOrd="7" destOrd="0" presId="urn:microsoft.com/office/officeart/2005/8/layout/chevron2"/>
    <dgm:cxn modelId="{686910F9-4DA9-EF41-8081-BFF55C9A2190}" type="presParOf" srcId="{258246C9-CF42-EA4D-922A-53CEF072A5C0}" destId="{4F025A45-69B4-EA47-9E27-8114536F5C5F}" srcOrd="8" destOrd="0" presId="urn:microsoft.com/office/officeart/2005/8/layout/chevron2"/>
    <dgm:cxn modelId="{58753505-DED4-1B4C-B381-F9EB53BC3DFE}" type="presParOf" srcId="{4F025A45-69B4-EA47-9E27-8114536F5C5F}" destId="{8D0FFEA0-9E0D-2041-AD97-A7B34A2DCC51}" srcOrd="0" destOrd="0" presId="urn:microsoft.com/office/officeart/2005/8/layout/chevron2"/>
    <dgm:cxn modelId="{90B511EA-5578-BB44-9C5C-81BAAD812BEE}" type="presParOf" srcId="{4F025A45-69B4-EA47-9E27-8114536F5C5F}" destId="{4698F544-75AA-E840-83BD-8066C2A437ED}"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FA5AA-DBE5-DA4C-A8C3-F6BE5838D91D}">
      <dsp:nvSpPr>
        <dsp:cNvPr id="0" name=""/>
        <dsp:cNvSpPr/>
      </dsp:nvSpPr>
      <dsp:spPr>
        <a:xfrm>
          <a:off x="0" y="3408169"/>
          <a:ext cx="6096000" cy="447320"/>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Conclusion</a:t>
          </a:r>
          <a:endParaRPr lang="en-US" sz="1600" kern="1200" dirty="0"/>
        </a:p>
      </dsp:txBody>
      <dsp:txXfrm>
        <a:off x="0" y="3408169"/>
        <a:ext cx="6096000" cy="447320"/>
      </dsp:txXfrm>
    </dsp:sp>
    <dsp:sp modelId="{7E14B619-11A2-DE40-992E-9008611404BF}">
      <dsp:nvSpPr>
        <dsp:cNvPr id="0" name=""/>
        <dsp:cNvSpPr/>
      </dsp:nvSpPr>
      <dsp:spPr>
        <a:xfrm rot="10800000">
          <a:off x="0" y="2726900"/>
          <a:ext cx="6096000" cy="687978"/>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Improvement</a:t>
          </a:r>
          <a:endParaRPr lang="en-US" sz="1600" kern="1200" dirty="0"/>
        </a:p>
      </dsp:txBody>
      <dsp:txXfrm rot="10800000">
        <a:off x="0" y="2726900"/>
        <a:ext cx="6096000" cy="447027"/>
      </dsp:txXfrm>
    </dsp:sp>
    <dsp:sp modelId="{0CAB36DF-7365-B045-9E75-B52574023A38}">
      <dsp:nvSpPr>
        <dsp:cNvPr id="0" name=""/>
        <dsp:cNvSpPr/>
      </dsp:nvSpPr>
      <dsp:spPr>
        <a:xfrm rot="10800000">
          <a:off x="0" y="2045631"/>
          <a:ext cx="6096000" cy="687978"/>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Feature</a:t>
          </a:r>
          <a:r>
            <a:rPr lang="zh-CN" altLang="en-US" sz="1600" kern="1200" dirty="0"/>
            <a:t> </a:t>
          </a:r>
          <a:r>
            <a:rPr lang="en-US" altLang="zh-CN" sz="1600" kern="1200" dirty="0"/>
            <a:t>Engineering</a:t>
          </a:r>
          <a:endParaRPr lang="en-US" sz="1600" kern="1200" dirty="0"/>
        </a:p>
      </dsp:txBody>
      <dsp:txXfrm rot="10800000">
        <a:off x="0" y="2045631"/>
        <a:ext cx="6096000" cy="447027"/>
      </dsp:txXfrm>
    </dsp:sp>
    <dsp:sp modelId="{F75B36A4-2747-C24E-85FF-879E720C377C}">
      <dsp:nvSpPr>
        <dsp:cNvPr id="0" name=""/>
        <dsp:cNvSpPr/>
      </dsp:nvSpPr>
      <dsp:spPr>
        <a:xfrm rot="10800000">
          <a:off x="0" y="1364362"/>
          <a:ext cx="6096000" cy="687978"/>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Data</a:t>
          </a:r>
          <a:r>
            <a:rPr lang="zh-CN" altLang="en-US" sz="1600" kern="1200" dirty="0"/>
            <a:t> </a:t>
          </a:r>
          <a:r>
            <a:rPr lang="en-US" altLang="zh-CN" sz="1600" kern="1200" dirty="0"/>
            <a:t>&amp;</a:t>
          </a:r>
          <a:r>
            <a:rPr lang="zh-CN" altLang="en-US" sz="1600" kern="1200" dirty="0"/>
            <a:t> </a:t>
          </a:r>
          <a:r>
            <a:rPr lang="en-US" altLang="zh-CN" sz="1600" kern="1200" dirty="0"/>
            <a:t>Visualization</a:t>
          </a:r>
          <a:endParaRPr lang="en-US" sz="1600" kern="1200" dirty="0"/>
        </a:p>
      </dsp:txBody>
      <dsp:txXfrm rot="10800000">
        <a:off x="0" y="1364362"/>
        <a:ext cx="6096000" cy="447027"/>
      </dsp:txXfrm>
    </dsp:sp>
    <dsp:sp modelId="{72D584A0-7DD0-9143-AA57-DE5BCB17BC64}">
      <dsp:nvSpPr>
        <dsp:cNvPr id="0" name=""/>
        <dsp:cNvSpPr/>
      </dsp:nvSpPr>
      <dsp:spPr>
        <a:xfrm rot="10800000">
          <a:off x="0" y="683093"/>
          <a:ext cx="6096000" cy="687978"/>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Background</a:t>
          </a:r>
          <a:r>
            <a:rPr lang="zh-CN" altLang="en-US" sz="1600" kern="1200" dirty="0"/>
            <a:t> </a:t>
          </a:r>
          <a:r>
            <a:rPr lang="en-US" altLang="zh-CN" sz="1600" kern="1200" dirty="0"/>
            <a:t>&amp;</a:t>
          </a:r>
          <a:r>
            <a:rPr lang="zh-CN" altLang="en-US" sz="1600" kern="1200" dirty="0"/>
            <a:t> </a:t>
          </a:r>
          <a:r>
            <a:rPr lang="en-US" altLang="zh-CN" sz="1600" kern="1200" dirty="0"/>
            <a:t>Objective</a:t>
          </a:r>
          <a:r>
            <a:rPr lang="zh-CN" altLang="en-US" sz="1600" kern="1200" dirty="0"/>
            <a:t> </a:t>
          </a:r>
          <a:endParaRPr lang="en-US" sz="1600" kern="1200" dirty="0"/>
        </a:p>
      </dsp:txBody>
      <dsp:txXfrm rot="10800000">
        <a:off x="0" y="683093"/>
        <a:ext cx="6096000" cy="447027"/>
      </dsp:txXfrm>
    </dsp:sp>
    <dsp:sp modelId="{AD8C29D2-6E3C-4D48-8D73-A1BFC041ABA2}">
      <dsp:nvSpPr>
        <dsp:cNvPr id="0" name=""/>
        <dsp:cNvSpPr/>
      </dsp:nvSpPr>
      <dsp:spPr>
        <a:xfrm rot="10800000">
          <a:off x="0" y="0"/>
          <a:ext cx="6096000" cy="687978"/>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Introduction</a:t>
          </a:r>
          <a:endParaRPr lang="en-US" sz="1600" kern="1200" dirty="0"/>
        </a:p>
      </dsp:txBody>
      <dsp:txXfrm rot="10800000">
        <a:off x="0" y="0"/>
        <a:ext cx="6096000" cy="447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F12BF-0562-0E4B-BDD0-730F252509A9}">
      <dsp:nvSpPr>
        <dsp:cNvPr id="0" name=""/>
        <dsp:cNvSpPr/>
      </dsp:nvSpPr>
      <dsp:spPr>
        <a:xfrm rot="5400000">
          <a:off x="-66618" y="67241"/>
          <a:ext cx="444120" cy="310884"/>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1st</a:t>
          </a:r>
          <a:endParaRPr lang="en-US" sz="900" kern="1200" dirty="0"/>
        </a:p>
      </dsp:txBody>
      <dsp:txXfrm rot="-5400000">
        <a:off x="0" y="156065"/>
        <a:ext cx="310884" cy="133236"/>
      </dsp:txXfrm>
    </dsp:sp>
    <dsp:sp modelId="{F0EE9967-DD3F-0842-B76F-6BAD8031B108}">
      <dsp:nvSpPr>
        <dsp:cNvPr id="0" name=""/>
        <dsp:cNvSpPr/>
      </dsp:nvSpPr>
      <dsp:spPr>
        <a:xfrm rot="5400000">
          <a:off x="1008685" y="-697800"/>
          <a:ext cx="288678" cy="1684279"/>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California</a:t>
          </a:r>
          <a:endParaRPr lang="en-US" sz="1500" kern="1200" dirty="0"/>
        </a:p>
      </dsp:txBody>
      <dsp:txXfrm rot="-5400000">
        <a:off x="310885" y="14092"/>
        <a:ext cx="1670187" cy="260494"/>
      </dsp:txXfrm>
    </dsp:sp>
    <dsp:sp modelId="{8A1925F0-6704-1E45-BA51-4415ADA57451}">
      <dsp:nvSpPr>
        <dsp:cNvPr id="0" name=""/>
        <dsp:cNvSpPr/>
      </dsp:nvSpPr>
      <dsp:spPr>
        <a:xfrm rot="5400000">
          <a:off x="-66618" y="418774"/>
          <a:ext cx="444120" cy="310884"/>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2nd</a:t>
          </a:r>
          <a:endParaRPr lang="en-US" sz="900" kern="1200" dirty="0"/>
        </a:p>
      </dsp:txBody>
      <dsp:txXfrm rot="-5400000">
        <a:off x="0" y="507598"/>
        <a:ext cx="310884" cy="133236"/>
      </dsp:txXfrm>
    </dsp:sp>
    <dsp:sp modelId="{19173772-66DE-2844-8E7E-029C22C62B88}">
      <dsp:nvSpPr>
        <dsp:cNvPr id="0" name=""/>
        <dsp:cNvSpPr/>
      </dsp:nvSpPr>
      <dsp:spPr>
        <a:xfrm rot="5400000">
          <a:off x="1008685" y="-345644"/>
          <a:ext cx="288678" cy="1684279"/>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Ohio</a:t>
          </a:r>
          <a:endParaRPr lang="en-US" sz="1500" kern="1200" dirty="0"/>
        </a:p>
      </dsp:txBody>
      <dsp:txXfrm rot="-5400000">
        <a:off x="310885" y="366248"/>
        <a:ext cx="1670187" cy="260494"/>
      </dsp:txXfrm>
    </dsp:sp>
    <dsp:sp modelId="{92B10F03-C84C-8B43-9353-5148E241ACE0}">
      <dsp:nvSpPr>
        <dsp:cNvPr id="0" name=""/>
        <dsp:cNvSpPr/>
      </dsp:nvSpPr>
      <dsp:spPr>
        <a:xfrm rot="5400000">
          <a:off x="-66618" y="770306"/>
          <a:ext cx="444120" cy="310884"/>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3rd</a:t>
          </a:r>
          <a:endParaRPr lang="en-US" sz="900" kern="1200" dirty="0"/>
        </a:p>
      </dsp:txBody>
      <dsp:txXfrm rot="-5400000">
        <a:off x="0" y="859130"/>
        <a:ext cx="310884" cy="133236"/>
      </dsp:txXfrm>
    </dsp:sp>
    <dsp:sp modelId="{341659DE-DD56-D546-90C0-B2F22ED6025D}">
      <dsp:nvSpPr>
        <dsp:cNvPr id="0" name=""/>
        <dsp:cNvSpPr/>
      </dsp:nvSpPr>
      <dsp:spPr>
        <a:xfrm rot="5400000">
          <a:off x="1008685" y="5888"/>
          <a:ext cx="288678" cy="1684279"/>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Florida</a:t>
          </a:r>
          <a:endParaRPr lang="en-US" sz="1500" kern="1200" dirty="0"/>
        </a:p>
      </dsp:txBody>
      <dsp:txXfrm rot="-5400000">
        <a:off x="310885" y="717780"/>
        <a:ext cx="1670187" cy="260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F12BF-0562-0E4B-BDD0-730F252509A9}">
      <dsp:nvSpPr>
        <dsp:cNvPr id="0" name=""/>
        <dsp:cNvSpPr/>
      </dsp:nvSpPr>
      <dsp:spPr>
        <a:xfrm rot="5400000">
          <a:off x="-55044" y="55111"/>
          <a:ext cx="366961" cy="256873"/>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altLang="zh-CN" sz="700" kern="1200" dirty="0"/>
            <a:t>1st</a:t>
          </a:r>
          <a:endParaRPr lang="en-US" sz="700" kern="1200" dirty="0"/>
        </a:p>
      </dsp:txBody>
      <dsp:txXfrm rot="-5400000">
        <a:off x="1" y="128504"/>
        <a:ext cx="256873" cy="110088"/>
      </dsp:txXfrm>
    </dsp:sp>
    <dsp:sp modelId="{F0EE9967-DD3F-0842-B76F-6BAD8031B108}">
      <dsp:nvSpPr>
        <dsp:cNvPr id="0" name=""/>
        <dsp:cNvSpPr/>
      </dsp:nvSpPr>
      <dsp:spPr>
        <a:xfrm rot="5400000">
          <a:off x="784281" y="-527408"/>
          <a:ext cx="238525" cy="1293341"/>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altLang="zh-CN" sz="1000" kern="1200" dirty="0"/>
            <a:t>Hawaii</a:t>
          </a:r>
          <a:r>
            <a:rPr lang="zh-CN" altLang="en-US" sz="1000" kern="1200" dirty="0"/>
            <a:t> </a:t>
          </a:r>
          <a:r>
            <a:rPr lang="en-US" altLang="zh-CN" sz="1000" kern="1200" dirty="0"/>
            <a:t>–</a:t>
          </a:r>
          <a:r>
            <a:rPr lang="zh-CN" altLang="en-US" sz="1000" kern="1200" dirty="0"/>
            <a:t> </a:t>
          </a:r>
          <a:r>
            <a:rPr lang="en-US" altLang="zh-CN" sz="1000" kern="1200" dirty="0"/>
            <a:t>5.15%</a:t>
          </a:r>
          <a:endParaRPr lang="en-US" sz="1000" kern="1200" dirty="0"/>
        </a:p>
      </dsp:txBody>
      <dsp:txXfrm rot="-5400000">
        <a:off x="256873" y="11644"/>
        <a:ext cx="1281697" cy="215237"/>
      </dsp:txXfrm>
    </dsp:sp>
    <dsp:sp modelId="{8A1925F0-6704-1E45-BA51-4415ADA57451}">
      <dsp:nvSpPr>
        <dsp:cNvPr id="0" name=""/>
        <dsp:cNvSpPr/>
      </dsp:nvSpPr>
      <dsp:spPr>
        <a:xfrm rot="5400000">
          <a:off x="-55044" y="350860"/>
          <a:ext cx="366961" cy="256873"/>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altLang="zh-CN" sz="700" kern="1200" dirty="0"/>
            <a:t>2nd</a:t>
          </a:r>
          <a:endParaRPr lang="en-US" sz="700" kern="1200" dirty="0"/>
        </a:p>
      </dsp:txBody>
      <dsp:txXfrm rot="-5400000">
        <a:off x="1" y="424253"/>
        <a:ext cx="256873" cy="110088"/>
      </dsp:txXfrm>
    </dsp:sp>
    <dsp:sp modelId="{19173772-66DE-2844-8E7E-029C22C62B88}">
      <dsp:nvSpPr>
        <dsp:cNvPr id="0" name=""/>
        <dsp:cNvSpPr/>
      </dsp:nvSpPr>
      <dsp:spPr>
        <a:xfrm rot="5400000">
          <a:off x="784281" y="-231592"/>
          <a:ext cx="238525" cy="1293341"/>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altLang="zh-CN" sz="1000" kern="1200" dirty="0"/>
            <a:t>Wisconsin</a:t>
          </a:r>
          <a:r>
            <a:rPr lang="zh-CN" altLang="en-US" sz="1000" kern="1200" dirty="0"/>
            <a:t> </a:t>
          </a:r>
          <a:r>
            <a:rPr lang="en-US" altLang="zh-CN" sz="1000" kern="1200" dirty="0"/>
            <a:t>–</a:t>
          </a:r>
          <a:r>
            <a:rPr lang="zh-CN" altLang="en-US" sz="1000" kern="1200" dirty="0"/>
            <a:t> </a:t>
          </a:r>
          <a:r>
            <a:rPr lang="en-US" altLang="zh-CN" sz="1000" kern="1200" dirty="0"/>
            <a:t>3.09%</a:t>
          </a:r>
          <a:endParaRPr lang="en-US" sz="1000" kern="1200" dirty="0"/>
        </a:p>
      </dsp:txBody>
      <dsp:txXfrm rot="-5400000">
        <a:off x="256873" y="307460"/>
        <a:ext cx="1281697" cy="215237"/>
      </dsp:txXfrm>
    </dsp:sp>
    <dsp:sp modelId="{92B10F03-C84C-8B43-9353-5148E241ACE0}">
      <dsp:nvSpPr>
        <dsp:cNvPr id="0" name=""/>
        <dsp:cNvSpPr/>
      </dsp:nvSpPr>
      <dsp:spPr>
        <a:xfrm rot="5400000">
          <a:off x="-55044" y="646609"/>
          <a:ext cx="366961" cy="256873"/>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altLang="zh-CN" sz="700" kern="1200" dirty="0"/>
            <a:t>3rd</a:t>
          </a:r>
          <a:endParaRPr lang="en-US" sz="700" kern="1200" dirty="0"/>
        </a:p>
      </dsp:txBody>
      <dsp:txXfrm rot="-5400000">
        <a:off x="1" y="720002"/>
        <a:ext cx="256873" cy="110088"/>
      </dsp:txXfrm>
    </dsp:sp>
    <dsp:sp modelId="{341659DE-DD56-D546-90C0-B2F22ED6025D}">
      <dsp:nvSpPr>
        <dsp:cNvPr id="0" name=""/>
        <dsp:cNvSpPr/>
      </dsp:nvSpPr>
      <dsp:spPr>
        <a:xfrm rot="5400000">
          <a:off x="784281" y="64156"/>
          <a:ext cx="238525" cy="1293341"/>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altLang="zh-CN" sz="1000" kern="1200" dirty="0"/>
            <a:t>Ohio</a:t>
          </a:r>
          <a:r>
            <a:rPr lang="zh-CN" altLang="en-US" sz="1000" kern="1200" dirty="0"/>
            <a:t> </a:t>
          </a:r>
          <a:r>
            <a:rPr lang="en-US" altLang="zh-CN" sz="1000" kern="1200" dirty="0"/>
            <a:t>–</a:t>
          </a:r>
          <a:r>
            <a:rPr lang="zh-CN" altLang="en-US" sz="1000" kern="1200" dirty="0"/>
            <a:t> </a:t>
          </a:r>
          <a:r>
            <a:rPr lang="en-US" altLang="zh-CN" sz="1000" kern="1200" dirty="0"/>
            <a:t>2.83%</a:t>
          </a:r>
          <a:endParaRPr lang="en-US" sz="1000" kern="1200" dirty="0"/>
        </a:p>
      </dsp:txBody>
      <dsp:txXfrm rot="-5400000">
        <a:off x="256873" y="603208"/>
        <a:ext cx="1281697" cy="215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F12BF-0562-0E4B-BDD0-730F252509A9}">
      <dsp:nvSpPr>
        <dsp:cNvPr id="0" name=""/>
        <dsp:cNvSpPr/>
      </dsp:nvSpPr>
      <dsp:spPr>
        <a:xfrm rot="5400000">
          <a:off x="-66618" y="66620"/>
          <a:ext cx="444120" cy="310884"/>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1st</a:t>
          </a:r>
          <a:endParaRPr lang="en-US" sz="900" kern="1200" dirty="0"/>
        </a:p>
      </dsp:txBody>
      <dsp:txXfrm rot="-5400000">
        <a:off x="0" y="155444"/>
        <a:ext cx="310884" cy="133236"/>
      </dsp:txXfrm>
    </dsp:sp>
    <dsp:sp modelId="{F0EE9967-DD3F-0842-B76F-6BAD8031B108}">
      <dsp:nvSpPr>
        <dsp:cNvPr id="0" name=""/>
        <dsp:cNvSpPr/>
      </dsp:nvSpPr>
      <dsp:spPr>
        <a:xfrm rot="5400000">
          <a:off x="1008685" y="-697800"/>
          <a:ext cx="288678" cy="1684279"/>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West</a:t>
          </a:r>
          <a:r>
            <a:rPr lang="zh-CN" altLang="en-US" sz="1500" kern="1200" dirty="0"/>
            <a:t> </a:t>
          </a:r>
          <a:r>
            <a:rPr lang="en-US" altLang="zh-CN" sz="1500" kern="1200" dirty="0"/>
            <a:t>Virginia</a:t>
          </a:r>
          <a:endParaRPr lang="en-US" sz="1500" kern="1200" dirty="0"/>
        </a:p>
      </dsp:txBody>
      <dsp:txXfrm rot="-5400000">
        <a:off x="310885" y="14092"/>
        <a:ext cx="1670187" cy="260494"/>
      </dsp:txXfrm>
    </dsp:sp>
    <dsp:sp modelId="{8A1925F0-6704-1E45-BA51-4415ADA57451}">
      <dsp:nvSpPr>
        <dsp:cNvPr id="0" name=""/>
        <dsp:cNvSpPr/>
      </dsp:nvSpPr>
      <dsp:spPr>
        <a:xfrm rot="5400000">
          <a:off x="-66618" y="418774"/>
          <a:ext cx="444120" cy="310884"/>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2nd</a:t>
          </a:r>
          <a:endParaRPr lang="en-US" sz="900" kern="1200" dirty="0"/>
        </a:p>
      </dsp:txBody>
      <dsp:txXfrm rot="-5400000">
        <a:off x="0" y="507598"/>
        <a:ext cx="310884" cy="133236"/>
      </dsp:txXfrm>
    </dsp:sp>
    <dsp:sp modelId="{19173772-66DE-2844-8E7E-029C22C62B88}">
      <dsp:nvSpPr>
        <dsp:cNvPr id="0" name=""/>
        <dsp:cNvSpPr/>
      </dsp:nvSpPr>
      <dsp:spPr>
        <a:xfrm rot="5400000">
          <a:off x="1008685" y="-345644"/>
          <a:ext cx="288678" cy="1684279"/>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North</a:t>
          </a:r>
          <a:r>
            <a:rPr lang="zh-CN" altLang="en-US" sz="1500" kern="1200" dirty="0"/>
            <a:t> </a:t>
          </a:r>
          <a:r>
            <a:rPr lang="en-US" altLang="zh-CN" sz="1500" kern="1200" dirty="0"/>
            <a:t>Dakota</a:t>
          </a:r>
          <a:endParaRPr lang="en-US" sz="1500" kern="1200" dirty="0"/>
        </a:p>
      </dsp:txBody>
      <dsp:txXfrm rot="-5400000">
        <a:off x="310885" y="366248"/>
        <a:ext cx="1670187" cy="260494"/>
      </dsp:txXfrm>
    </dsp:sp>
    <dsp:sp modelId="{92B10F03-C84C-8B43-9353-5148E241ACE0}">
      <dsp:nvSpPr>
        <dsp:cNvPr id="0" name=""/>
        <dsp:cNvSpPr/>
      </dsp:nvSpPr>
      <dsp:spPr>
        <a:xfrm rot="5400000">
          <a:off x="-66618" y="770306"/>
          <a:ext cx="444120" cy="310884"/>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3rd</a:t>
          </a:r>
          <a:endParaRPr lang="en-US" sz="900" kern="1200" dirty="0"/>
        </a:p>
      </dsp:txBody>
      <dsp:txXfrm rot="-5400000">
        <a:off x="0" y="859130"/>
        <a:ext cx="310884" cy="133236"/>
      </dsp:txXfrm>
    </dsp:sp>
    <dsp:sp modelId="{341659DE-DD56-D546-90C0-B2F22ED6025D}">
      <dsp:nvSpPr>
        <dsp:cNvPr id="0" name=""/>
        <dsp:cNvSpPr/>
      </dsp:nvSpPr>
      <dsp:spPr>
        <a:xfrm rot="5400000">
          <a:off x="1008685" y="5888"/>
          <a:ext cx="288678" cy="1684279"/>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Nebraska</a:t>
          </a:r>
          <a:endParaRPr lang="en-US" sz="1500" kern="1200" dirty="0"/>
        </a:p>
      </dsp:txBody>
      <dsp:txXfrm rot="-5400000">
        <a:off x="310885" y="717780"/>
        <a:ext cx="1670187" cy="2604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F12BF-0562-0E4B-BDD0-730F252509A9}">
      <dsp:nvSpPr>
        <dsp:cNvPr id="0" name=""/>
        <dsp:cNvSpPr/>
      </dsp:nvSpPr>
      <dsp:spPr>
        <a:xfrm rot="5400000">
          <a:off x="-72327" y="72327"/>
          <a:ext cx="482182" cy="33752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1st</a:t>
          </a:r>
          <a:endParaRPr lang="en-US" sz="1000" kern="1200" dirty="0"/>
        </a:p>
      </dsp:txBody>
      <dsp:txXfrm rot="-5400000">
        <a:off x="1" y="168764"/>
        <a:ext cx="337527" cy="144655"/>
      </dsp:txXfrm>
    </dsp:sp>
    <dsp:sp modelId="{F0EE9967-DD3F-0842-B76F-6BAD8031B108}">
      <dsp:nvSpPr>
        <dsp:cNvPr id="0" name=""/>
        <dsp:cNvSpPr/>
      </dsp:nvSpPr>
      <dsp:spPr>
        <a:xfrm rot="5400000">
          <a:off x="1289572" y="-952044"/>
          <a:ext cx="313418" cy="2217508"/>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a:t>District</a:t>
          </a:r>
          <a:r>
            <a:rPr lang="zh-CN" altLang="en-US" sz="1400" kern="1200" dirty="0"/>
            <a:t> </a:t>
          </a:r>
          <a:r>
            <a:rPr lang="en-US" altLang="zh-CN" sz="1400" kern="1200" dirty="0"/>
            <a:t>of</a:t>
          </a:r>
          <a:r>
            <a:rPr lang="zh-CN" altLang="en-US" sz="1400" kern="1200" dirty="0"/>
            <a:t> </a:t>
          </a:r>
          <a:r>
            <a:rPr lang="en-US" altLang="zh-CN" sz="1400" kern="1200" dirty="0"/>
            <a:t>Columbia</a:t>
          </a:r>
          <a:endParaRPr lang="en-US" sz="1400" kern="1200" dirty="0"/>
        </a:p>
      </dsp:txBody>
      <dsp:txXfrm rot="-5400000">
        <a:off x="337527" y="15301"/>
        <a:ext cx="2202208" cy="282818"/>
      </dsp:txXfrm>
    </dsp:sp>
    <dsp:sp modelId="{8A1925F0-6704-1E45-BA51-4415ADA57451}">
      <dsp:nvSpPr>
        <dsp:cNvPr id="0" name=""/>
        <dsp:cNvSpPr/>
      </dsp:nvSpPr>
      <dsp:spPr>
        <a:xfrm rot="5400000">
          <a:off x="-72327" y="485872"/>
          <a:ext cx="482182" cy="337527"/>
        </a:xfrm>
        <a:prstGeom prst="chevron">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2nd</a:t>
          </a:r>
          <a:endParaRPr lang="en-US" sz="1000" kern="1200" dirty="0"/>
        </a:p>
      </dsp:txBody>
      <dsp:txXfrm rot="-5400000">
        <a:off x="1" y="582309"/>
        <a:ext cx="337527" cy="144655"/>
      </dsp:txXfrm>
    </dsp:sp>
    <dsp:sp modelId="{19173772-66DE-2844-8E7E-029C22C62B88}">
      <dsp:nvSpPr>
        <dsp:cNvPr id="0" name=""/>
        <dsp:cNvSpPr/>
      </dsp:nvSpPr>
      <dsp:spPr>
        <a:xfrm rot="5400000">
          <a:off x="1289572" y="-538500"/>
          <a:ext cx="313418" cy="2217508"/>
        </a:xfrm>
        <a:prstGeom prst="round2SameRect">
          <a:avLst/>
        </a:prstGeom>
        <a:solidFill>
          <a:schemeClr val="lt1">
            <a:alpha val="90000"/>
            <a:hueOff val="0"/>
            <a:satOff val="0"/>
            <a:lumOff val="0"/>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a:t>Connecticut</a:t>
          </a:r>
          <a:endParaRPr lang="en-US" sz="1400" kern="1200" dirty="0"/>
        </a:p>
      </dsp:txBody>
      <dsp:txXfrm rot="-5400000">
        <a:off x="337527" y="428845"/>
        <a:ext cx="2202208" cy="282818"/>
      </dsp:txXfrm>
    </dsp:sp>
    <dsp:sp modelId="{92B10F03-C84C-8B43-9353-5148E241ACE0}">
      <dsp:nvSpPr>
        <dsp:cNvPr id="0" name=""/>
        <dsp:cNvSpPr/>
      </dsp:nvSpPr>
      <dsp:spPr>
        <a:xfrm rot="5400000">
          <a:off x="-72327" y="898814"/>
          <a:ext cx="482182" cy="337527"/>
        </a:xfrm>
        <a:prstGeom prst="chevron">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3rd</a:t>
          </a:r>
          <a:endParaRPr lang="en-US" sz="1000" kern="1200" dirty="0"/>
        </a:p>
      </dsp:txBody>
      <dsp:txXfrm rot="-5400000">
        <a:off x="1" y="995251"/>
        <a:ext cx="337527" cy="144655"/>
      </dsp:txXfrm>
    </dsp:sp>
    <dsp:sp modelId="{341659DE-DD56-D546-90C0-B2F22ED6025D}">
      <dsp:nvSpPr>
        <dsp:cNvPr id="0" name=""/>
        <dsp:cNvSpPr/>
      </dsp:nvSpPr>
      <dsp:spPr>
        <a:xfrm rot="5400000">
          <a:off x="1289572" y="-125558"/>
          <a:ext cx="313418" cy="2217508"/>
        </a:xfrm>
        <a:prstGeom prst="round2Same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a:t>Massachusetts</a:t>
          </a:r>
          <a:endParaRPr lang="en-US" sz="1400" kern="1200" dirty="0"/>
        </a:p>
      </dsp:txBody>
      <dsp:txXfrm rot="-5400000">
        <a:off x="337527" y="841787"/>
        <a:ext cx="2202208" cy="282818"/>
      </dsp:txXfrm>
    </dsp:sp>
    <dsp:sp modelId="{0A02F7DB-737A-4948-A1CA-9D4A986A5994}">
      <dsp:nvSpPr>
        <dsp:cNvPr id="0" name=""/>
        <dsp:cNvSpPr/>
      </dsp:nvSpPr>
      <dsp:spPr>
        <a:xfrm rot="5400000">
          <a:off x="-72327" y="1311756"/>
          <a:ext cx="482182" cy="337527"/>
        </a:xfrm>
        <a:prstGeom prst="chevron">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4th</a:t>
          </a:r>
          <a:endParaRPr lang="en-US" sz="1000" kern="1200" dirty="0"/>
        </a:p>
      </dsp:txBody>
      <dsp:txXfrm rot="-5400000">
        <a:off x="1" y="1408193"/>
        <a:ext cx="337527" cy="144655"/>
      </dsp:txXfrm>
    </dsp:sp>
    <dsp:sp modelId="{A878C55C-AE78-2545-8396-4DB4675194F1}">
      <dsp:nvSpPr>
        <dsp:cNvPr id="0" name=""/>
        <dsp:cNvSpPr/>
      </dsp:nvSpPr>
      <dsp:spPr>
        <a:xfrm rot="5400000">
          <a:off x="1289572" y="287383"/>
          <a:ext cx="313418" cy="2217508"/>
        </a:xfrm>
        <a:prstGeom prst="round2SameRect">
          <a:avLst/>
        </a:prstGeom>
        <a:solidFill>
          <a:schemeClr val="lt1">
            <a:alpha val="90000"/>
            <a:hueOff val="0"/>
            <a:satOff val="0"/>
            <a:lumOff val="0"/>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a:t>New</a:t>
          </a:r>
          <a:r>
            <a:rPr lang="zh-CN" altLang="en-US" sz="1400" kern="1200" dirty="0"/>
            <a:t> </a:t>
          </a:r>
          <a:r>
            <a:rPr lang="en-US" altLang="zh-CN" sz="1400" kern="1200" dirty="0"/>
            <a:t>Jersey</a:t>
          </a:r>
          <a:endParaRPr lang="en-US" sz="1400" kern="1200" dirty="0"/>
        </a:p>
      </dsp:txBody>
      <dsp:txXfrm rot="-5400000">
        <a:off x="337527" y="1254728"/>
        <a:ext cx="2202208" cy="282818"/>
      </dsp:txXfrm>
    </dsp:sp>
    <dsp:sp modelId="{8D0FFEA0-9E0D-2041-AD97-A7B34A2DCC51}">
      <dsp:nvSpPr>
        <dsp:cNvPr id="0" name=""/>
        <dsp:cNvSpPr/>
      </dsp:nvSpPr>
      <dsp:spPr>
        <a:xfrm rot="5400000">
          <a:off x="-72327" y="1724698"/>
          <a:ext cx="482182" cy="337527"/>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5th</a:t>
          </a:r>
          <a:endParaRPr lang="en-US" sz="1000" kern="1200" dirty="0"/>
        </a:p>
      </dsp:txBody>
      <dsp:txXfrm rot="-5400000">
        <a:off x="1" y="1821135"/>
        <a:ext cx="337527" cy="144655"/>
      </dsp:txXfrm>
    </dsp:sp>
    <dsp:sp modelId="{4698F544-75AA-E840-83BD-8066C2A437ED}">
      <dsp:nvSpPr>
        <dsp:cNvPr id="0" name=""/>
        <dsp:cNvSpPr/>
      </dsp:nvSpPr>
      <dsp:spPr>
        <a:xfrm rot="5400000">
          <a:off x="1289572" y="700325"/>
          <a:ext cx="313418" cy="2217508"/>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a:t>North</a:t>
          </a:r>
          <a:r>
            <a:rPr lang="zh-CN" altLang="en-US" sz="1400" kern="1200" dirty="0"/>
            <a:t> </a:t>
          </a:r>
          <a:r>
            <a:rPr lang="en-US" altLang="zh-CN" sz="1400" kern="1200" dirty="0"/>
            <a:t>Dakota</a:t>
          </a:r>
          <a:endParaRPr lang="en-US" sz="1400" kern="1200" dirty="0"/>
        </a:p>
      </dsp:txBody>
      <dsp:txXfrm rot="-5400000">
        <a:off x="337527" y="1667670"/>
        <a:ext cx="2202208" cy="2828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policy numbers/total population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death/exposure</a:t>
            </a:r>
            <a:endParaRPr/>
          </a:p>
          <a:p>
            <a:pPr marL="0" lvl="0" indent="0">
              <a:spcBef>
                <a:spcPts val="0"/>
              </a:spcBef>
              <a:spcAft>
                <a:spcPts val="0"/>
              </a:spcAft>
              <a:buNone/>
            </a:pPr>
            <a:r>
              <a:rPr lang="zh-CN"/>
              <a:t>influenced by the age of the people of the state </a:t>
            </a:r>
            <a:endParaRPr/>
          </a:p>
          <a:p>
            <a:pPr marL="0" lvl="0" indent="0">
              <a:spcBef>
                <a:spcPts val="0"/>
              </a:spcBef>
              <a:spcAft>
                <a:spcPts val="0"/>
              </a:spcAft>
              <a:buNone/>
            </a:pPr>
            <a:r>
              <a:rPr lang="zh-CN"/>
              <a:t>(not aged adjusted) </a:t>
            </a:r>
            <a:endParaRPr/>
          </a:p>
          <a:p>
            <a:pPr marL="0" lvl="0" indent="0">
              <a:spcBef>
                <a:spcPts val="0"/>
              </a:spcBef>
              <a:spcAft>
                <a:spcPts val="0"/>
              </a:spcAft>
              <a:buNone/>
            </a:pPr>
            <a:r>
              <a:rPr lang="zh-CN"/>
              <a:t>mention something that we worked on but not significant.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2005 was the first year we started selling Minus</a:t>
            </a:r>
            <a:endParaRPr/>
          </a:p>
          <a:p>
            <a:pPr marL="0" lvl="0" indent="0">
              <a:spcBef>
                <a:spcPts val="0"/>
              </a:spcBef>
              <a:spcAft>
                <a:spcPts val="0"/>
              </a:spcAft>
              <a:buNone/>
            </a:pPr>
            <a:endParaRPr/>
          </a:p>
          <a:p>
            <a:pPr marL="0" lvl="0" indent="0">
              <a:spcBef>
                <a:spcPts val="0"/>
              </a:spcBef>
              <a:spcAft>
                <a:spcPts val="0"/>
              </a:spcAft>
              <a:buNone/>
            </a:pPr>
            <a:r>
              <a:rPr lang="zh-CN"/>
              <a:t>valuation year minus appears in 2006</a:t>
            </a:r>
            <a:endParaRPr/>
          </a:p>
          <a:p>
            <a:pPr marL="0" lvl="0" indent="0">
              <a:spcBef>
                <a:spcPts val="0"/>
              </a:spcBef>
              <a:spcAft>
                <a:spcPts val="0"/>
              </a:spcAft>
              <a:buNone/>
            </a:pPr>
            <a:r>
              <a:rPr lang="zh-CN"/>
              <a:t>as poliy years increase, no longer minus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B: Independent planner, F = FID [Financial Institutions (Banks, etc)], W = RW [Regional Wirehouses (e.g. Merrill Lynch, etc.)</a:t>
            </a:r>
            <a:endParaRPr/>
          </a:p>
          <a:p>
            <a:pPr marL="0" lvl="0" indent="0">
              <a:spcBef>
                <a:spcPts val="0"/>
              </a:spcBef>
              <a:spcAft>
                <a:spcPts val="0"/>
              </a:spcAft>
              <a:buNone/>
            </a:pPr>
            <a:r>
              <a:rPr lang="zh-CN"/>
              <a:t>o   “Q” = qualified = pre-tax dollar</a:t>
            </a:r>
            <a:endParaRPr/>
          </a:p>
          <a:p>
            <a:pPr marL="0" lvl="0" indent="0">
              <a:spcBef>
                <a:spcPts val="0"/>
              </a:spcBef>
              <a:spcAft>
                <a:spcPts val="0"/>
              </a:spcAft>
              <a:buNone/>
            </a:pPr>
            <a:r>
              <a:rPr lang="zh-CN"/>
              <a:t>o   “N” = Not qualified = after-tax dollar</a:t>
            </a:r>
            <a:endParaRPr/>
          </a:p>
          <a:p>
            <a:pPr marL="0" lvl="0" indent="0">
              <a:spcBef>
                <a:spcPts val="0"/>
              </a:spcBef>
              <a:spcAft>
                <a:spcPts val="0"/>
              </a:spcAft>
              <a:buNone/>
            </a:pPr>
            <a:r>
              <a:rPr lang="zh-CN"/>
              <a:t>guaranteed minimum income benefit,</a:t>
            </a:r>
            <a:endParaRPr/>
          </a:p>
          <a:p>
            <a:pPr marL="0" lvl="0" indent="0">
              <a:spcBef>
                <a:spcPts val="0"/>
              </a:spcBef>
              <a:spcAft>
                <a:spcPts val="0"/>
              </a:spcAft>
              <a:buNone/>
            </a:pPr>
            <a:r>
              <a:rPr lang="zh-CN"/>
              <a:t>Guaranteed Minimum Accumulation Benefit</a:t>
            </a:r>
            <a:endParaRPr/>
          </a:p>
          <a:p>
            <a:pPr marL="0" lvl="0" indent="0">
              <a:spcBef>
                <a:spcPts val="0"/>
              </a:spcBef>
              <a:spcAft>
                <a:spcPts val="0"/>
              </a:spcAft>
              <a:buClr>
                <a:schemeClr val="dk1"/>
              </a:buClr>
              <a:buSzPts val="1100"/>
              <a:buFont typeface="Arial"/>
              <a:buNone/>
            </a:pPr>
            <a:r>
              <a:rPr lang="zh-CN">
                <a:solidFill>
                  <a:srgbClr val="545454"/>
                </a:solidFill>
                <a:highlight>
                  <a:schemeClr val="lt1"/>
                </a:highlight>
                <a:latin typeface="Roboto"/>
                <a:ea typeface="Roboto"/>
                <a:cs typeface="Roboto"/>
                <a:sym typeface="Roboto"/>
              </a:rPr>
              <a:t>if you purchase GIA, GPA, you need to wait about 10 years for the benefits. If you die, you just get your initial premium back. Use this as the explanation why the percentage is not too big. you both have to wait 10 years before it comes into effect.</a:t>
            </a:r>
            <a:endParaRPr/>
          </a:p>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point out that they are all significant. Mention the offset values in the model.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corr and mse: mean of squre errors.</a:t>
            </a:r>
            <a:endParaRPr/>
          </a:p>
          <a:p>
            <a:pPr marL="0" lvl="0" indent="0">
              <a:spcBef>
                <a:spcPts val="0"/>
              </a:spcBef>
              <a:spcAft>
                <a:spcPts val="0"/>
              </a:spcAft>
              <a:buNone/>
            </a:pPr>
            <a:r>
              <a:rPr lang="zh-CN"/>
              <a:t>mention what the intercept is. people with no gia, no gpa….</a:t>
            </a:r>
            <a:endParaRPr/>
          </a:p>
          <a:p>
            <a:pPr marL="0" lvl="0" indent="0">
              <a:spcBef>
                <a:spcPts val="0"/>
              </a:spcBef>
              <a:spcAft>
                <a:spcPts val="0"/>
              </a:spcAft>
              <a:buNone/>
            </a:pPr>
            <a:r>
              <a:rPr lang="zh-CN"/>
              <a:t>Just the base level.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which states are income level 1 and which states are income level2….show the heatmap.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dirty="0">
                <a:solidFill>
                  <a:srgbClr val="545454"/>
                </a:solidFill>
                <a:highlight>
                  <a:srgbClr val="FFFFFF"/>
                </a:highlight>
                <a:latin typeface="Roboto"/>
                <a:ea typeface="Roboto"/>
                <a:cs typeface="Roboto"/>
                <a:sym typeface="Roboto"/>
              </a:rPr>
              <a:t>GIA(Guaranteed Income Advantage)</a:t>
            </a:r>
            <a:endParaRPr dirty="0">
              <a:solidFill>
                <a:srgbClr val="545454"/>
              </a:solidFill>
              <a:highlight>
                <a:srgbClr val="FFFFFF"/>
              </a:highlight>
              <a:latin typeface="Roboto"/>
              <a:ea typeface="Roboto"/>
              <a:cs typeface="Roboto"/>
              <a:sym typeface="Roboto"/>
            </a:endParaRPr>
          </a:p>
          <a:p>
            <a:pPr marL="0" lvl="0" indent="0">
              <a:spcBef>
                <a:spcPts val="0"/>
              </a:spcBef>
              <a:spcAft>
                <a:spcPts val="0"/>
              </a:spcAft>
              <a:buNone/>
            </a:pPr>
            <a:r>
              <a:rPr lang="zh-CN" dirty="0">
                <a:solidFill>
                  <a:srgbClr val="545454"/>
                </a:solidFill>
                <a:highlight>
                  <a:srgbClr val="FFFFFF"/>
                </a:highlight>
                <a:latin typeface="Roboto"/>
                <a:ea typeface="Roboto"/>
                <a:cs typeface="Roboto"/>
                <a:sym typeface="Roboto"/>
              </a:rPr>
              <a:t>GIA = 1 : financially sophisticated people</a:t>
            </a:r>
            <a:endParaRPr dirty="0">
              <a:solidFill>
                <a:srgbClr val="545454"/>
              </a:solidFill>
              <a:highlight>
                <a:srgbClr val="FFFFFF"/>
              </a:highlight>
              <a:latin typeface="Roboto"/>
              <a:ea typeface="Roboto"/>
              <a:cs typeface="Roboto"/>
              <a:sym typeface="Roboto"/>
            </a:endParaRPr>
          </a:p>
          <a:p>
            <a:pPr marL="0" lvl="0" indent="0">
              <a:spcBef>
                <a:spcPts val="0"/>
              </a:spcBef>
              <a:spcAft>
                <a:spcPts val="0"/>
              </a:spcAft>
              <a:buNone/>
            </a:pPr>
            <a:r>
              <a:rPr lang="zh-CN" dirty="0">
                <a:solidFill>
                  <a:srgbClr val="545454"/>
                </a:solidFill>
                <a:highlight>
                  <a:srgbClr val="FFFFFF"/>
                </a:highlight>
                <a:latin typeface="Roboto"/>
                <a:ea typeface="Roboto"/>
                <a:cs typeface="Roboto"/>
                <a:sym typeface="Roboto"/>
              </a:rPr>
              <a:t>self-selection</a:t>
            </a:r>
            <a:endParaRPr dirty="0">
              <a:solidFill>
                <a:srgbClr val="545454"/>
              </a:solidFill>
              <a:highlight>
                <a:srgbClr val="FFFFFF"/>
              </a:highlight>
              <a:latin typeface="Roboto"/>
              <a:ea typeface="Roboto"/>
              <a:cs typeface="Roboto"/>
              <a:sym typeface="Roboto"/>
            </a:endParaRPr>
          </a:p>
          <a:p>
            <a:pPr marL="0" lvl="0" indent="0">
              <a:spcBef>
                <a:spcPts val="0"/>
              </a:spcBef>
              <a:spcAft>
                <a:spcPts val="0"/>
              </a:spcAft>
              <a:buNone/>
            </a:pPr>
            <a:r>
              <a:rPr lang="zh-CN" dirty="0">
                <a:solidFill>
                  <a:srgbClr val="545454"/>
                </a:solidFill>
                <a:highlight>
                  <a:srgbClr val="FFFFFF"/>
                </a:highlight>
                <a:latin typeface="Roboto"/>
                <a:ea typeface="Roboto"/>
                <a:cs typeface="Roboto"/>
                <a:sym typeface="Roboto"/>
              </a:rPr>
              <a:t>explain what the 4.5% is. Holding everything equal, just compare the GIA=0 and GIA=1</a:t>
            </a:r>
            <a:endParaRPr dirty="0">
              <a:solidFill>
                <a:srgbClr val="545454"/>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solidFill>
                  <a:srgbClr val="545454"/>
                </a:solidFill>
                <a:highlight>
                  <a:schemeClr val="lt1"/>
                </a:highlight>
                <a:latin typeface="Roboto"/>
                <a:ea typeface="Roboto"/>
                <a:cs typeface="Roboto"/>
                <a:sym typeface="Roboto"/>
              </a:rPr>
              <a:t>GPA(Guaranteed Protection Advantage)</a:t>
            </a:r>
            <a:endParaRPr>
              <a:solidFill>
                <a:srgbClr val="545454"/>
              </a:solidFill>
              <a:highlight>
                <a:schemeClr val="lt1"/>
              </a:highlight>
              <a:latin typeface="Roboto"/>
              <a:ea typeface="Roboto"/>
              <a:cs typeface="Roboto"/>
              <a:sym typeface="Roboto"/>
            </a:endParaRPr>
          </a:p>
          <a:p>
            <a:pPr marL="0" lvl="0" indent="0">
              <a:spcBef>
                <a:spcPts val="0"/>
              </a:spcBef>
              <a:spcAft>
                <a:spcPts val="0"/>
              </a:spcAft>
              <a:buNone/>
            </a:pPr>
            <a:r>
              <a:rPr lang="zh-CN">
                <a:solidFill>
                  <a:srgbClr val="545454"/>
                </a:solidFill>
                <a:highlight>
                  <a:schemeClr val="lt1"/>
                </a:highlight>
                <a:latin typeface="Roboto"/>
                <a:ea typeface="Roboto"/>
                <a:cs typeface="Roboto"/>
                <a:sym typeface="Roboto"/>
              </a:rPr>
              <a:t>if you purchase the product, you need to wait about 10 years for the benefits. If you die, you just get your initial premium back. Use this as the explanation why the percentage is not too big. you both have to wait 10 years before it comes into effect. </a:t>
            </a:r>
            <a:endParaRPr>
              <a:solidFill>
                <a:srgbClr val="545454"/>
              </a:solidFill>
              <a:highlight>
                <a:schemeClr val="lt1"/>
              </a:highlight>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zh-CN">
                <a:solidFill>
                  <a:srgbClr val="545454"/>
                </a:solidFill>
                <a:highlight>
                  <a:schemeClr val="lt1"/>
                </a:highlight>
                <a:latin typeface="Roboto"/>
                <a:ea typeface="Roboto"/>
                <a:cs typeface="Roboto"/>
                <a:sym typeface="Roboto"/>
              </a:rPr>
              <a:t>GPA and GIA are actually similar. </a:t>
            </a:r>
            <a:endParaRPr>
              <a:solidFill>
                <a:srgbClr val="545454"/>
              </a:solidFill>
              <a:highlight>
                <a:schemeClr val="lt1"/>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3500" lvl="0" indent="0" rtl="0">
              <a:lnSpc>
                <a:spcPct val="115000"/>
              </a:lnSpc>
              <a:spcBef>
                <a:spcPts val="0"/>
              </a:spcBef>
              <a:spcAft>
                <a:spcPts val="0"/>
              </a:spcAft>
              <a:buClr>
                <a:schemeClr val="dk1"/>
              </a:buClr>
              <a:buSzPts val="1100"/>
              <a:buFont typeface="Arial"/>
              <a:buNone/>
            </a:pPr>
            <a:r>
              <a:rPr lang="zh-CN" sz="800" dirty="0">
                <a:solidFill>
                  <a:schemeClr val="dk1"/>
                </a:solidFill>
              </a:rPr>
              <a:t>B  = IP (Independent Planners)</a:t>
            </a:r>
            <a:endParaRPr sz="800" dirty="0">
              <a:solidFill>
                <a:schemeClr val="dk1"/>
              </a:solidFill>
            </a:endParaRPr>
          </a:p>
          <a:p>
            <a:pPr marL="63500" lvl="0" indent="0" rtl="0">
              <a:lnSpc>
                <a:spcPct val="115000"/>
              </a:lnSpc>
              <a:spcBef>
                <a:spcPts val="0"/>
              </a:spcBef>
              <a:spcAft>
                <a:spcPts val="0"/>
              </a:spcAft>
              <a:buClr>
                <a:schemeClr val="dk1"/>
              </a:buClr>
              <a:buSzPts val="1100"/>
              <a:buFont typeface="Arial"/>
              <a:buNone/>
            </a:pPr>
            <a:r>
              <a:rPr lang="zh-CN" sz="800" dirty="0">
                <a:solidFill>
                  <a:schemeClr val="dk1"/>
                </a:solidFill>
              </a:rPr>
              <a:t>F = FID [Financial Institutions (Banks, etc)]</a:t>
            </a:r>
            <a:endParaRPr sz="800" dirty="0">
              <a:solidFill>
                <a:schemeClr val="dk1"/>
              </a:solidFill>
            </a:endParaRPr>
          </a:p>
          <a:p>
            <a:pPr marL="63500" lvl="0" indent="0" rtl="0">
              <a:lnSpc>
                <a:spcPct val="115000"/>
              </a:lnSpc>
              <a:spcBef>
                <a:spcPts val="0"/>
              </a:spcBef>
              <a:spcAft>
                <a:spcPts val="0"/>
              </a:spcAft>
              <a:buNone/>
            </a:pPr>
            <a:r>
              <a:rPr lang="zh-CN" sz="800" dirty="0">
                <a:solidFill>
                  <a:schemeClr val="dk1"/>
                </a:solidFill>
              </a:rPr>
              <a:t>W = RW [Regional Wirehouses (e.g. Merrill Lynch, etc.)</a:t>
            </a:r>
            <a:endParaRPr sz="800" dirty="0">
              <a:solidFill>
                <a:schemeClr val="dk1"/>
              </a:solidFill>
            </a:endParaRPr>
          </a:p>
          <a:p>
            <a:pPr marL="63500" lvl="0" indent="0" rtl="0">
              <a:lnSpc>
                <a:spcPct val="115000"/>
              </a:lnSpc>
              <a:spcBef>
                <a:spcPts val="0"/>
              </a:spcBef>
              <a:spcAft>
                <a:spcPts val="0"/>
              </a:spcAft>
              <a:buClr>
                <a:schemeClr val="dk1"/>
              </a:buClr>
              <a:buSzPts val="1100"/>
              <a:buFont typeface="Arial"/>
              <a:buNone/>
            </a:pPr>
            <a:r>
              <a:rPr lang="zh-CN" sz="800" dirty="0">
                <a:solidFill>
                  <a:schemeClr val="dk1"/>
                </a:solidFill>
              </a:rPr>
              <a:t>banks attract older people. many the higher mortality rate is age related. </a:t>
            </a:r>
            <a:endParaRPr sz="800"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Qualified people mostly have 401k</a:t>
            </a:r>
            <a:endParaRPr/>
          </a:p>
          <a:p>
            <a:pPr marL="0" lvl="0" indent="0">
              <a:spcBef>
                <a:spcPts val="0"/>
              </a:spcBef>
              <a:spcAft>
                <a:spcPts val="0"/>
              </a:spcAft>
              <a:buNone/>
            </a:pPr>
            <a:r>
              <a:rPr lang="zh-CN"/>
              <a:t>Qualified population generally younger</a:t>
            </a:r>
            <a:endParaRPr/>
          </a:p>
          <a:p>
            <a:pPr marL="0" lvl="0" indent="0">
              <a:spcBef>
                <a:spcPts val="0"/>
              </a:spcBef>
              <a:spcAft>
                <a:spcPts val="0"/>
              </a:spcAft>
              <a:buNone/>
            </a:pPr>
            <a:r>
              <a:rPr lang="zh-CN"/>
              <a:t>older people have pensions</a:t>
            </a:r>
            <a:endParaRPr/>
          </a:p>
          <a:p>
            <a:pPr marL="0" lvl="0" indent="0">
              <a:spcBef>
                <a:spcPts val="0"/>
              </a:spcBef>
              <a:spcAft>
                <a:spcPts val="0"/>
              </a:spcAft>
              <a:buNone/>
            </a:pPr>
            <a:r>
              <a:rPr lang="zh-CN"/>
              <a:t>captured the components didn’t captured by attained age</a:t>
            </a:r>
            <a:endParaRPr/>
          </a:p>
          <a:p>
            <a:pPr marL="0" lvl="0" indent="0" rtl="0">
              <a:spcBef>
                <a:spcPts val="0"/>
              </a:spcBef>
              <a:spcAft>
                <a:spcPts val="0"/>
              </a:spcAft>
              <a:buNone/>
            </a:pPr>
            <a:r>
              <a:rPr lang="zh-CN"/>
              <a:t>Those results are based on this particular model with only 5 variables, when there are more variables the results might change.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zh-CN" sz="1200">
                <a:solidFill>
                  <a:schemeClr val="dk1"/>
                </a:solidFill>
              </a:rPr>
              <a:t>the mean squared error is reduced from 1.617 to 0.012 after adding policy variables compared to the original model</a:t>
            </a:r>
            <a:endParaRPr/>
          </a:p>
          <a:p>
            <a:pPr marL="0" lvl="0" indent="0" rtl="0">
              <a:lnSpc>
                <a:spcPct val="200000"/>
              </a:lnSpc>
              <a:spcBef>
                <a:spcPts val="0"/>
              </a:spcBef>
              <a:spcAft>
                <a:spcPts val="0"/>
              </a:spcAft>
              <a:buNone/>
            </a:pPr>
            <a:r>
              <a:rPr lang="zh-CN"/>
              <a:t>Reserve differently for different areas</a:t>
            </a:r>
            <a:endParaRPr/>
          </a:p>
          <a:p>
            <a:pPr marL="0" lvl="0" indent="0">
              <a:spcBef>
                <a:spcPts val="0"/>
              </a:spcBef>
              <a:spcAft>
                <a:spcPts val="0"/>
              </a:spcAft>
              <a:buNone/>
            </a:pPr>
            <a:r>
              <a:rPr lang="zh-CN"/>
              <a:t>Compare to simlar study</a:t>
            </a:r>
            <a:endParaRPr/>
          </a:p>
          <a:p>
            <a:pPr marL="0" lvl="0" indent="0">
              <a:spcBef>
                <a:spcPts val="0"/>
              </a:spcBef>
              <a:spcAft>
                <a:spcPts val="0"/>
              </a:spcAft>
              <a:buNone/>
            </a:pPr>
            <a:r>
              <a:rPr lang="zh-CN"/>
              <a:t>After four additional factors are accounted for</a:t>
            </a:r>
            <a:endParaRPr/>
          </a:p>
          <a:p>
            <a:pPr marL="0" lvl="0" indent="0">
              <a:spcBef>
                <a:spcPts val="0"/>
              </a:spcBef>
              <a:spcAft>
                <a:spcPts val="0"/>
              </a:spcAft>
              <a:buNone/>
            </a:pPr>
            <a:r>
              <a:rPr lang="zh-CN"/>
              <a:t>Mention Hawaii’s ratio</a:t>
            </a:r>
            <a:endParaRPr/>
          </a:p>
          <a:p>
            <a:pPr marL="0" lvl="0" indent="0">
              <a:spcBef>
                <a:spcPts val="0"/>
              </a:spcBef>
              <a:spcAft>
                <a:spcPts val="0"/>
              </a:spcAft>
              <a:buNone/>
            </a:pPr>
            <a:r>
              <a:rPr lang="zh-CN"/>
              <a:t>SD- Low data</a:t>
            </a:r>
            <a:endParaRPr/>
          </a:p>
          <a:p>
            <a:pPr marL="0" lvl="0" indent="0">
              <a:spcBef>
                <a:spcPts val="0"/>
              </a:spcBef>
              <a:spcAft>
                <a:spcPts val="0"/>
              </a:spcAft>
              <a:buNone/>
            </a:pPr>
            <a:r>
              <a:rPr lang="zh-CN"/>
              <a:t>Expand PL’s Pension Business based on this information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What do we learn in this program.</a:t>
            </a:r>
            <a:endParaRPr/>
          </a:p>
          <a:p>
            <a:pPr marL="0" lvl="0" indent="0">
              <a:spcBef>
                <a:spcPts val="0"/>
              </a:spcBef>
              <a:spcAft>
                <a:spcPts val="0"/>
              </a:spcAft>
              <a:buNone/>
            </a:pPr>
            <a:r>
              <a:rPr lang="zh-CN"/>
              <a:t>capstone, apply what we learned into real world industry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The selection factor is for the LGWB(Lifetime Guaranteed Withdraw Benefit).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The process of the selection of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market share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Shape 17"/>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a:solidFill>
                <a:schemeClr val="dk1"/>
              </a:solidFill>
              <a:latin typeface="Calibri"/>
              <a:ea typeface="Calibri"/>
              <a:cs typeface="Calibri"/>
              <a:sym typeface="Calibri"/>
            </a:endParaRPr>
          </a:p>
        </p:txBody>
      </p:sp>
      <p:sp>
        <p:nvSpPr>
          <p:cNvPr id="18" name="Shape 18"/>
          <p:cNvSpPr txBox="1">
            <a:spLocks noGrp="1"/>
          </p:cNvSpPr>
          <p:nvPr>
            <p:ph type="ctrTitle"/>
          </p:nvPr>
        </p:nvSpPr>
        <p:spPr>
          <a:xfrm>
            <a:off x="1981200" y="1714500"/>
            <a:ext cx="64770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19" name="Shape 19"/>
          <p:cNvSpPr txBox="1">
            <a:spLocks noGrp="1"/>
          </p:cNvSpPr>
          <p:nvPr>
            <p:ph type="subTitle" idx="1"/>
          </p:nvPr>
        </p:nvSpPr>
        <p:spPr>
          <a:xfrm>
            <a:off x="1981200" y="2914650"/>
            <a:ext cx="5791200" cy="1314600"/>
          </a:xfrm>
          <a:prstGeom prst="rect">
            <a:avLst/>
          </a:prstGeom>
          <a:noFill/>
          <a:ln>
            <a:noFill/>
          </a:ln>
        </p:spPr>
        <p:txBody>
          <a:bodyPr spcFirstLastPara="1" wrap="square" lIns="91425" tIns="91425" rIns="91425" bIns="91425" anchor="t" anchorCtr="0"/>
          <a:lstStyle>
            <a:lvl1pPr marR="0" lvl="0" algn="ctr" rtl="0">
              <a:spcBef>
                <a:spcPts val="480"/>
              </a:spcBef>
              <a:spcAft>
                <a:spcPts val="0"/>
              </a:spcAft>
              <a:buClr>
                <a:srgbClr val="336699"/>
              </a:buClr>
              <a:buSzPts val="2400"/>
              <a:buFont typeface="Noto Sans Symbols"/>
              <a:buNone/>
              <a:defRPr sz="2400" b="0" i="0" u="none" strike="noStrike" cap="none">
                <a:solidFill>
                  <a:schemeClr val="dk1"/>
                </a:solidFill>
                <a:latin typeface="Calibri"/>
                <a:ea typeface="Calibri"/>
                <a:cs typeface="Calibri"/>
                <a:sym typeface="Calibri"/>
              </a:defRPr>
            </a:lvl1pPr>
            <a:lvl2pPr marR="0" lvl="1"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R="0" lvl="2"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R="0" lvl="3"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R="0" lvl="4"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R="0" lvl="5"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6pPr>
            <a:lvl7pPr marR="0" lvl="6"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7pPr>
            <a:lvl8pPr marR="0" lvl="7"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8pPr>
            <a:lvl9pPr marR="0" lvl="8"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9pPr>
          </a:lstStyle>
          <a:p>
            <a:endParaRPr/>
          </a:p>
        </p:txBody>
      </p:sp>
      <p:cxnSp>
        <p:nvCxnSpPr>
          <p:cNvPr id="20" name="Shape 20"/>
          <p:cNvCxnSpPr/>
          <p:nvPr/>
        </p:nvCxnSpPr>
        <p:spPr>
          <a:xfrm>
            <a:off x="533400" y="1257300"/>
            <a:ext cx="0" cy="3886200"/>
          </a:xfrm>
          <a:prstGeom prst="straightConnector1">
            <a:avLst/>
          </a:prstGeom>
          <a:noFill/>
          <a:ln w="9525" cap="flat" cmpd="sng">
            <a:solidFill>
              <a:schemeClr val="lt1"/>
            </a:solidFill>
            <a:prstDash val="solid"/>
            <a:round/>
            <a:headEnd type="none" w="med" len="med"/>
            <a:tailEnd type="none" w="med" len="med"/>
          </a:ln>
        </p:spPr>
      </p:cxnSp>
      <p:sp>
        <p:nvSpPr>
          <p:cNvPr id="21" name="Shape 21"/>
          <p:cNvSpPr/>
          <p:nvPr/>
        </p:nvSpPr>
        <p:spPr>
          <a:xfrm>
            <a:off x="0" y="0"/>
            <a:ext cx="1371600" cy="5143500"/>
          </a:xfrm>
          <a:prstGeom prst="rect">
            <a:avLst/>
          </a:prstGeom>
          <a:solidFill>
            <a:srgbClr val="3366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2" name="Shape 22"/>
          <p:cNvCxnSpPr/>
          <p:nvPr/>
        </p:nvCxnSpPr>
        <p:spPr>
          <a:xfrm>
            <a:off x="1524000" y="0"/>
            <a:ext cx="0" cy="114300"/>
          </a:xfrm>
          <a:prstGeom prst="straightConnector1">
            <a:avLst/>
          </a:prstGeom>
          <a:noFill/>
          <a:ln w="9525" cap="flat" cmpd="sng">
            <a:solidFill>
              <a:schemeClr val="lt2"/>
            </a:solidFill>
            <a:prstDash val="solid"/>
            <a:round/>
            <a:headEnd type="none" w="med" len="med"/>
            <a:tailEnd type="none" w="med" len="med"/>
          </a:ln>
        </p:spPr>
      </p:cxnSp>
      <p:cxnSp>
        <p:nvCxnSpPr>
          <p:cNvPr id="23" name="Shape 23"/>
          <p:cNvCxnSpPr/>
          <p:nvPr/>
        </p:nvCxnSpPr>
        <p:spPr>
          <a:xfrm>
            <a:off x="1524000" y="1257300"/>
            <a:ext cx="0" cy="3886200"/>
          </a:xfrm>
          <a:prstGeom prst="straightConnector1">
            <a:avLst/>
          </a:prstGeom>
          <a:noFill/>
          <a:ln w="9525" cap="flat" cmpd="sng">
            <a:solidFill>
              <a:schemeClr val="lt2"/>
            </a:solidFill>
            <a:prstDash val="solid"/>
            <a:round/>
            <a:headEnd type="none" w="med" len="med"/>
            <a:tailEnd type="none" w="med" len="med"/>
          </a:ln>
        </p:spPr>
      </p:cxnSp>
      <p:cxnSp>
        <p:nvCxnSpPr>
          <p:cNvPr id="24" name="Shape 24"/>
          <p:cNvCxnSpPr/>
          <p:nvPr/>
        </p:nvCxnSpPr>
        <p:spPr>
          <a:xfrm>
            <a:off x="1524000" y="0"/>
            <a:ext cx="0" cy="114300"/>
          </a:xfrm>
          <a:prstGeom prst="straightConnector1">
            <a:avLst/>
          </a:prstGeom>
          <a:noFill/>
          <a:ln w="9525" cap="flat" cmpd="sng">
            <a:solidFill>
              <a:schemeClr val="lt2"/>
            </a:solidFill>
            <a:prstDash val="solid"/>
            <a:round/>
            <a:headEnd type="none" w="med" len="med"/>
            <a:tailEnd type="none" w="med" len="med"/>
          </a:ln>
        </p:spPr>
      </p:cxnSp>
      <p:sp>
        <p:nvSpPr>
          <p:cNvPr id="25" name="Shape 25"/>
          <p:cNvSpPr/>
          <p:nvPr/>
        </p:nvSpPr>
        <p:spPr>
          <a:xfrm>
            <a:off x="381000" y="114300"/>
            <a:ext cx="2209800" cy="1143000"/>
          </a:xfrm>
          <a:prstGeom prst="rect">
            <a:avLst/>
          </a:prstGeom>
          <a:no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 name="Shape 26" descr="Reflections"/>
          <p:cNvPicPr preferRelativeResize="0"/>
          <p:nvPr/>
        </p:nvPicPr>
        <p:blipFill rotWithShape="1">
          <a:blip r:embed="rId2">
            <a:alphaModFix/>
          </a:blip>
          <a:srcRect/>
          <a:stretch/>
        </p:blipFill>
        <p:spPr>
          <a:xfrm>
            <a:off x="609600" y="228600"/>
            <a:ext cx="1343025" cy="895350"/>
          </a:xfrm>
          <a:prstGeom prst="rect">
            <a:avLst/>
          </a:prstGeom>
          <a:noFill/>
          <a:ln>
            <a:noFill/>
          </a:ln>
        </p:spPr>
      </p:pic>
      <p:pic>
        <p:nvPicPr>
          <p:cNvPr id="27" name="Shape 27" descr="PLW2L_PMS"/>
          <p:cNvPicPr preferRelativeResize="0"/>
          <p:nvPr/>
        </p:nvPicPr>
        <p:blipFill rotWithShape="1">
          <a:blip r:embed="rId3">
            <a:alphaModFix/>
          </a:blip>
          <a:srcRect/>
          <a:stretch/>
        </p:blipFill>
        <p:spPr>
          <a:xfrm>
            <a:off x="3886200" y="4572000"/>
            <a:ext cx="2057401" cy="371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571500"/>
            <a:ext cx="68580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73" name="Shape 73"/>
          <p:cNvSpPr txBox="1">
            <a:spLocks noGrp="1"/>
          </p:cNvSpPr>
          <p:nvPr>
            <p:ph type="body" idx="1"/>
          </p:nvPr>
        </p:nvSpPr>
        <p:spPr>
          <a:xfrm rot="5400000">
            <a:off x="2981400" y="-581100"/>
            <a:ext cx="3028800" cy="71628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rot="5400000">
            <a:off x="5124450" y="1619250"/>
            <a:ext cx="4000500" cy="1905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78" name="Shape 78"/>
          <p:cNvSpPr txBox="1">
            <a:spLocks noGrp="1"/>
          </p:cNvSpPr>
          <p:nvPr>
            <p:ph type="body" idx="1"/>
          </p:nvPr>
        </p:nvSpPr>
        <p:spPr>
          <a:xfrm rot="5400000">
            <a:off x="1238250" y="-209550"/>
            <a:ext cx="4000500" cy="55626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Shape 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81000" rtl="0">
              <a:spcBef>
                <a:spcPts val="480"/>
              </a:spcBef>
              <a:spcAft>
                <a:spcPts val="0"/>
              </a:spcAft>
              <a:buSzPts val="2400"/>
              <a:buChar char="❖"/>
              <a:defRPr/>
            </a:lvl1pPr>
            <a:lvl2pPr marL="914400" lvl="1" indent="-355600" rtl="0">
              <a:spcBef>
                <a:spcPts val="400"/>
              </a:spcBef>
              <a:spcAft>
                <a:spcPts val="0"/>
              </a:spcAft>
              <a:buSzPts val="2000"/>
              <a:buChar char="o"/>
              <a:defRPr/>
            </a:lvl2pPr>
            <a:lvl3pPr marL="1371600" lvl="2" indent="-342900" rtl="0">
              <a:spcBef>
                <a:spcPts val="360"/>
              </a:spcBef>
              <a:spcAft>
                <a:spcPts val="0"/>
              </a:spcAft>
              <a:buSzPts val="1800"/>
              <a:buChar char="▪"/>
              <a:defRPr/>
            </a:lvl3pPr>
            <a:lvl4pPr marL="1828800" lvl="3" indent="-330200" rtl="0">
              <a:spcBef>
                <a:spcPts val="320"/>
              </a:spcBef>
              <a:spcAft>
                <a:spcPts val="0"/>
              </a:spcAft>
              <a:buSzPts val="1600"/>
              <a:buChar char="•"/>
              <a:defRPr/>
            </a:lvl4pPr>
            <a:lvl5pPr marL="2286000" lvl="4" indent="-330200" rtl="0">
              <a:spcBef>
                <a:spcPts val="320"/>
              </a:spcBef>
              <a:spcAft>
                <a:spcPts val="0"/>
              </a:spcAft>
              <a:buSzPts val="1600"/>
              <a:buChar char="❖"/>
              <a:defRPr/>
            </a:lvl5pPr>
            <a:lvl6pPr marL="2743200" lvl="5" indent="-381000" rtl="0">
              <a:spcBef>
                <a:spcPts val="480"/>
              </a:spcBef>
              <a:spcAft>
                <a:spcPts val="0"/>
              </a:spcAft>
              <a:buSzPts val="2400"/>
              <a:buChar char="❖"/>
              <a:defRPr/>
            </a:lvl6pPr>
            <a:lvl7pPr marL="3200400" lvl="6" indent="-381000" rtl="0">
              <a:spcBef>
                <a:spcPts val="480"/>
              </a:spcBef>
              <a:spcAft>
                <a:spcPts val="0"/>
              </a:spcAft>
              <a:buSzPts val="2400"/>
              <a:buChar char="❖"/>
              <a:defRPr/>
            </a:lvl7pPr>
            <a:lvl8pPr marL="3657600" lvl="7" indent="-381000" rtl="0">
              <a:spcBef>
                <a:spcPts val="480"/>
              </a:spcBef>
              <a:spcAft>
                <a:spcPts val="0"/>
              </a:spcAft>
              <a:buSzPts val="2400"/>
              <a:buChar char="❖"/>
              <a:defRPr/>
            </a:lvl8pPr>
            <a:lvl9pPr marL="4114800" lvl="8" indent="-381000" rtl="0">
              <a:spcBef>
                <a:spcPts val="480"/>
              </a:spcBef>
              <a:spcAft>
                <a:spcPts val="0"/>
              </a:spcAft>
              <a:buSzPts val="2400"/>
              <a:buChar char="❖"/>
              <a:defRPr/>
            </a:lvl9pPr>
          </a:lstStyle>
          <a:p>
            <a:endParaRPr/>
          </a:p>
        </p:txBody>
      </p:sp>
      <p:sp>
        <p:nvSpPr>
          <p:cNvPr id="84" name="Shape 84"/>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Shape 8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480"/>
              </a:spcBef>
              <a:spcAft>
                <a:spcPts val="0"/>
              </a:spcAft>
              <a:buSzPts val="1400"/>
              <a:buChar char="❖"/>
              <a:defRPr sz="1400"/>
            </a:lvl1pPr>
            <a:lvl2pPr marL="914400" lvl="1" indent="-304800" rtl="0">
              <a:spcBef>
                <a:spcPts val="400"/>
              </a:spcBef>
              <a:spcAft>
                <a:spcPts val="0"/>
              </a:spcAft>
              <a:buSzPts val="1200"/>
              <a:buChar char="o"/>
              <a:defRPr sz="1200"/>
            </a:lvl2pPr>
            <a:lvl3pPr marL="1371600" lvl="2" indent="-304800" rtl="0">
              <a:spcBef>
                <a:spcPts val="360"/>
              </a:spcBef>
              <a:spcAft>
                <a:spcPts val="0"/>
              </a:spcAft>
              <a:buSzPts val="1200"/>
              <a:buChar char="▪"/>
              <a:defRPr sz="1200"/>
            </a:lvl3pPr>
            <a:lvl4pPr marL="1828800" lvl="3" indent="-304800" rtl="0">
              <a:spcBef>
                <a:spcPts val="320"/>
              </a:spcBef>
              <a:spcAft>
                <a:spcPts val="0"/>
              </a:spcAft>
              <a:buSzPts val="1200"/>
              <a:buChar char="•"/>
              <a:defRPr sz="1200"/>
            </a:lvl4pPr>
            <a:lvl5pPr marL="2286000" lvl="4" indent="-304800" rtl="0">
              <a:spcBef>
                <a:spcPts val="320"/>
              </a:spcBef>
              <a:spcAft>
                <a:spcPts val="0"/>
              </a:spcAft>
              <a:buSzPts val="1200"/>
              <a:buChar char="❖"/>
              <a:defRPr sz="1200"/>
            </a:lvl5pPr>
            <a:lvl6pPr marL="2743200" lvl="5" indent="-304800" rtl="0">
              <a:spcBef>
                <a:spcPts val="480"/>
              </a:spcBef>
              <a:spcAft>
                <a:spcPts val="0"/>
              </a:spcAft>
              <a:buSzPts val="1200"/>
              <a:buChar char="❖"/>
              <a:defRPr sz="1200"/>
            </a:lvl6pPr>
            <a:lvl7pPr marL="3200400" lvl="6" indent="-304800" rtl="0">
              <a:spcBef>
                <a:spcPts val="480"/>
              </a:spcBef>
              <a:spcAft>
                <a:spcPts val="0"/>
              </a:spcAft>
              <a:buSzPts val="1200"/>
              <a:buChar char="❖"/>
              <a:defRPr sz="1200"/>
            </a:lvl7pPr>
            <a:lvl8pPr marL="3657600" lvl="7" indent="-304800" rtl="0">
              <a:spcBef>
                <a:spcPts val="480"/>
              </a:spcBef>
              <a:spcAft>
                <a:spcPts val="0"/>
              </a:spcAft>
              <a:buSzPts val="1200"/>
              <a:buChar char="❖"/>
              <a:defRPr sz="1200"/>
            </a:lvl8pPr>
            <a:lvl9pPr marL="4114800" lvl="8" indent="-304800" rtl="0">
              <a:spcBef>
                <a:spcPts val="480"/>
              </a:spcBef>
              <a:spcAft>
                <a:spcPts val="0"/>
              </a:spcAft>
              <a:buSzPts val="1200"/>
              <a:buChar char="❖"/>
              <a:defRPr sz="1200"/>
            </a:lvl9pPr>
          </a:lstStyle>
          <a:p>
            <a:endParaRPr/>
          </a:p>
        </p:txBody>
      </p:sp>
      <p:sp>
        <p:nvSpPr>
          <p:cNvPr id="88" name="Shape 8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480"/>
              </a:spcBef>
              <a:spcAft>
                <a:spcPts val="0"/>
              </a:spcAft>
              <a:buSzPts val="1400"/>
              <a:buChar char="❖"/>
              <a:defRPr sz="1400"/>
            </a:lvl1pPr>
            <a:lvl2pPr marL="914400" lvl="1" indent="-304800" rtl="0">
              <a:spcBef>
                <a:spcPts val="400"/>
              </a:spcBef>
              <a:spcAft>
                <a:spcPts val="0"/>
              </a:spcAft>
              <a:buSzPts val="1200"/>
              <a:buChar char="o"/>
              <a:defRPr sz="1200"/>
            </a:lvl2pPr>
            <a:lvl3pPr marL="1371600" lvl="2" indent="-304800" rtl="0">
              <a:spcBef>
                <a:spcPts val="360"/>
              </a:spcBef>
              <a:spcAft>
                <a:spcPts val="0"/>
              </a:spcAft>
              <a:buSzPts val="1200"/>
              <a:buChar char="▪"/>
              <a:defRPr sz="1200"/>
            </a:lvl3pPr>
            <a:lvl4pPr marL="1828800" lvl="3" indent="-304800" rtl="0">
              <a:spcBef>
                <a:spcPts val="320"/>
              </a:spcBef>
              <a:spcAft>
                <a:spcPts val="0"/>
              </a:spcAft>
              <a:buSzPts val="1200"/>
              <a:buChar char="•"/>
              <a:defRPr sz="1200"/>
            </a:lvl4pPr>
            <a:lvl5pPr marL="2286000" lvl="4" indent="-304800" rtl="0">
              <a:spcBef>
                <a:spcPts val="320"/>
              </a:spcBef>
              <a:spcAft>
                <a:spcPts val="0"/>
              </a:spcAft>
              <a:buSzPts val="1200"/>
              <a:buChar char="❖"/>
              <a:defRPr sz="1200"/>
            </a:lvl5pPr>
            <a:lvl6pPr marL="2743200" lvl="5" indent="-304800" rtl="0">
              <a:spcBef>
                <a:spcPts val="480"/>
              </a:spcBef>
              <a:spcAft>
                <a:spcPts val="0"/>
              </a:spcAft>
              <a:buSzPts val="1200"/>
              <a:buChar char="❖"/>
              <a:defRPr sz="1200"/>
            </a:lvl6pPr>
            <a:lvl7pPr marL="3200400" lvl="6" indent="-304800" rtl="0">
              <a:spcBef>
                <a:spcPts val="480"/>
              </a:spcBef>
              <a:spcAft>
                <a:spcPts val="0"/>
              </a:spcAft>
              <a:buSzPts val="1200"/>
              <a:buChar char="❖"/>
              <a:defRPr sz="1200"/>
            </a:lvl7pPr>
            <a:lvl8pPr marL="3657600" lvl="7" indent="-304800" rtl="0">
              <a:spcBef>
                <a:spcPts val="480"/>
              </a:spcBef>
              <a:spcAft>
                <a:spcPts val="0"/>
              </a:spcAft>
              <a:buSzPts val="1200"/>
              <a:buChar char="❖"/>
              <a:defRPr sz="1200"/>
            </a:lvl8pPr>
            <a:lvl9pPr marL="4114800" lvl="8" indent="-304800" rtl="0">
              <a:spcBef>
                <a:spcPts val="480"/>
              </a:spcBef>
              <a:spcAft>
                <a:spcPts val="0"/>
              </a:spcAft>
              <a:buSzPts val="1200"/>
              <a:buChar char="❖"/>
              <a:defRPr sz="1200"/>
            </a:lvl9pPr>
          </a:lstStyle>
          <a:p>
            <a:endParaRPr/>
          </a:p>
        </p:txBody>
      </p:sp>
      <p:sp>
        <p:nvSpPr>
          <p:cNvPr id="89" name="Shape 89"/>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342900"/>
            <a:ext cx="68580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30" name="Shape 30"/>
          <p:cNvSpPr txBox="1">
            <a:spLocks noGrp="1"/>
          </p:cNvSpPr>
          <p:nvPr>
            <p:ph type="body" idx="1"/>
          </p:nvPr>
        </p:nvSpPr>
        <p:spPr>
          <a:xfrm>
            <a:off x="914400" y="1371600"/>
            <a:ext cx="7162800" cy="32004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7162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1" u="none">
                <a:solidFill>
                  <a:schemeClr val="lt1"/>
                </a:solidFill>
                <a:latin typeface="Calibri"/>
                <a:ea typeface="Calibri"/>
                <a:cs typeface="Calibri"/>
                <a:sym typeface="Calibri"/>
              </a:defRPr>
            </a:lvl1pPr>
            <a:lvl2pPr marL="0" marR="0" lvl="1" indent="0" algn="r" rtl="0">
              <a:spcBef>
                <a:spcPts val="0"/>
              </a:spcBef>
              <a:buNone/>
              <a:defRPr sz="1400" b="1" u="none">
                <a:solidFill>
                  <a:schemeClr val="lt1"/>
                </a:solidFill>
                <a:latin typeface="Calibri"/>
                <a:ea typeface="Calibri"/>
                <a:cs typeface="Calibri"/>
                <a:sym typeface="Calibri"/>
              </a:defRPr>
            </a:lvl2pPr>
            <a:lvl3pPr marL="0" marR="0" lvl="2" indent="0" algn="r" rtl="0">
              <a:spcBef>
                <a:spcPts val="0"/>
              </a:spcBef>
              <a:buNone/>
              <a:defRPr sz="1400" b="1" u="none">
                <a:solidFill>
                  <a:schemeClr val="lt1"/>
                </a:solidFill>
                <a:latin typeface="Calibri"/>
                <a:ea typeface="Calibri"/>
                <a:cs typeface="Calibri"/>
                <a:sym typeface="Calibri"/>
              </a:defRPr>
            </a:lvl3pPr>
            <a:lvl4pPr marL="0" marR="0" lvl="3" indent="0" algn="r" rtl="0">
              <a:spcBef>
                <a:spcPts val="0"/>
              </a:spcBef>
              <a:buNone/>
              <a:defRPr sz="1400" b="1" u="none">
                <a:solidFill>
                  <a:schemeClr val="lt1"/>
                </a:solidFill>
                <a:latin typeface="Calibri"/>
                <a:ea typeface="Calibri"/>
                <a:cs typeface="Calibri"/>
                <a:sym typeface="Calibri"/>
              </a:defRPr>
            </a:lvl4pPr>
            <a:lvl5pPr marL="0" marR="0" lvl="4" indent="0" algn="r" rtl="0">
              <a:spcBef>
                <a:spcPts val="0"/>
              </a:spcBef>
              <a:buNone/>
              <a:defRPr sz="1400" b="1" u="none">
                <a:solidFill>
                  <a:schemeClr val="lt1"/>
                </a:solidFill>
                <a:latin typeface="Calibri"/>
                <a:ea typeface="Calibri"/>
                <a:cs typeface="Calibri"/>
                <a:sym typeface="Calibri"/>
              </a:defRPr>
            </a:lvl5pPr>
            <a:lvl6pPr marL="0" marR="0" lvl="5" indent="0" algn="r" rtl="0">
              <a:spcBef>
                <a:spcPts val="0"/>
              </a:spcBef>
              <a:buNone/>
              <a:defRPr sz="1400" b="1" u="none">
                <a:solidFill>
                  <a:schemeClr val="lt1"/>
                </a:solidFill>
                <a:latin typeface="Calibri"/>
                <a:ea typeface="Calibri"/>
                <a:cs typeface="Calibri"/>
                <a:sym typeface="Calibri"/>
              </a:defRPr>
            </a:lvl6pPr>
            <a:lvl7pPr marL="0" marR="0" lvl="6" indent="0" algn="r" rtl="0">
              <a:spcBef>
                <a:spcPts val="0"/>
              </a:spcBef>
              <a:buNone/>
              <a:defRPr sz="1400" b="1" u="none">
                <a:solidFill>
                  <a:schemeClr val="lt1"/>
                </a:solidFill>
                <a:latin typeface="Calibri"/>
                <a:ea typeface="Calibri"/>
                <a:cs typeface="Calibri"/>
                <a:sym typeface="Calibri"/>
              </a:defRPr>
            </a:lvl7pPr>
            <a:lvl8pPr marL="0" marR="0" lvl="7" indent="0" algn="r" rtl="0">
              <a:spcBef>
                <a:spcPts val="0"/>
              </a:spcBef>
              <a:buNone/>
              <a:defRPr sz="1400" b="1" u="none">
                <a:solidFill>
                  <a:schemeClr val="lt1"/>
                </a:solidFill>
                <a:latin typeface="Calibri"/>
                <a:ea typeface="Calibri"/>
                <a:cs typeface="Calibri"/>
                <a:sym typeface="Calibri"/>
              </a:defRPr>
            </a:lvl8pPr>
            <a:lvl9pPr marL="0" marR="0" lvl="8" indent="0" algn="r" rtl="0">
              <a:spcBef>
                <a:spcPts val="0"/>
              </a:spcBef>
              <a:buNone/>
              <a:defRPr sz="1400" b="1" u="none">
                <a:solidFill>
                  <a:schemeClr val="lt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722313" y="3305175"/>
            <a:ext cx="7772400" cy="10215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35" name="Shape 35"/>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336699"/>
              </a:buClr>
              <a:buSzPts val="2000"/>
              <a:buFont typeface="Noto Sans Symbols"/>
              <a:buNone/>
              <a:defRPr sz="20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Clr>
                <a:srgbClr val="336699"/>
              </a:buClr>
              <a:buSzPts val="1800"/>
              <a:buFont typeface="Courier New"/>
              <a:buNone/>
              <a:defRPr sz="1800" b="0" i="0" u="none" strike="noStrike" cap="none">
                <a:solidFill>
                  <a:schemeClr val="dk1"/>
                </a:solidFill>
                <a:latin typeface="Calibri"/>
                <a:ea typeface="Calibri"/>
                <a:cs typeface="Calibri"/>
                <a:sym typeface="Calibri"/>
              </a:defRPr>
            </a:lvl2pPr>
            <a:lvl3pPr marL="1371600" marR="0" lvl="2" indent="-228600" algn="l" rtl="0">
              <a:spcBef>
                <a:spcPts val="320"/>
              </a:spcBef>
              <a:spcAft>
                <a:spcPts val="0"/>
              </a:spcAft>
              <a:buClr>
                <a:srgbClr val="336699"/>
              </a:buClr>
              <a:buSzPts val="1600"/>
              <a:buFont typeface="Noto Sans Symbols"/>
              <a:buNone/>
              <a:defRPr sz="1600" b="0" i="0" u="none" strike="noStrike" cap="none">
                <a:solidFill>
                  <a:schemeClr val="dk1"/>
                </a:solidFill>
                <a:latin typeface="Calibri"/>
                <a:ea typeface="Calibri"/>
                <a:cs typeface="Calibri"/>
                <a:sym typeface="Calibri"/>
              </a:defRPr>
            </a:lvl3pPr>
            <a:lvl4pPr marL="1828800" marR="0" lvl="3" indent="-228600" algn="l" rtl="0">
              <a:spcBef>
                <a:spcPts val="280"/>
              </a:spcBef>
              <a:spcAft>
                <a:spcPts val="0"/>
              </a:spcAft>
              <a:buClr>
                <a:srgbClr val="336699"/>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5pPr>
            <a:lvl6pPr marL="2743200" marR="0" lvl="5"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6pPr>
            <a:lvl7pPr marL="3200400" marR="0" lvl="6"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7pPr>
            <a:lvl8pPr marL="3657600" marR="0" lvl="7"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8pPr>
            <a:lvl9pPr marL="4114800" marR="0" lvl="8"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342900"/>
            <a:ext cx="68580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40" name="Shape 40"/>
          <p:cNvSpPr txBox="1">
            <a:spLocks noGrp="1"/>
          </p:cNvSpPr>
          <p:nvPr>
            <p:ph type="body" idx="1"/>
          </p:nvPr>
        </p:nvSpPr>
        <p:spPr>
          <a:xfrm>
            <a:off x="914400" y="1485900"/>
            <a:ext cx="3505200" cy="30861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336699"/>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336699"/>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336699"/>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2"/>
          </p:nvPr>
        </p:nvSpPr>
        <p:spPr>
          <a:xfrm>
            <a:off x="4572000" y="1485900"/>
            <a:ext cx="3505200" cy="30861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336699"/>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336699"/>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336699"/>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46" name="Shape 46"/>
          <p:cNvSpPr txBox="1">
            <a:spLocks noGrp="1"/>
          </p:cNvSpPr>
          <p:nvPr>
            <p:ph type="body" idx="1"/>
          </p:nvPr>
        </p:nvSpPr>
        <p:spPr>
          <a:xfrm>
            <a:off x="457200" y="1151335"/>
            <a:ext cx="4040100" cy="479700"/>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rgbClr val="336699"/>
              </a:buClr>
              <a:buSzPts val="2400"/>
              <a:buFont typeface="Noto Sans Symbols"/>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rgbClr val="336699"/>
              </a:buClr>
              <a:buSzPts val="2000"/>
              <a:buFont typeface="Courier New"/>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rgbClr val="336699"/>
              </a:buClr>
              <a:buSzPts val="1800"/>
              <a:buFont typeface="Noto Sans Symbols"/>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rgbClr val="336699"/>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457200" y="1631156"/>
            <a:ext cx="4040100" cy="29634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45025" y="1151335"/>
            <a:ext cx="4041900" cy="479700"/>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rgbClr val="336699"/>
              </a:buClr>
              <a:buSzPts val="2400"/>
              <a:buFont typeface="Noto Sans Symbols"/>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rgbClr val="336699"/>
              </a:buClr>
              <a:buSzPts val="2000"/>
              <a:buFont typeface="Courier New"/>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rgbClr val="336699"/>
              </a:buClr>
              <a:buSzPts val="1800"/>
              <a:buFont typeface="Noto Sans Symbols"/>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rgbClr val="336699"/>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rgbClr val="336699"/>
              </a:buClr>
              <a:buSzPts val="1600"/>
              <a:buFont typeface="Noto Sans Symbols"/>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45025" y="1631156"/>
            <a:ext cx="4041900" cy="29634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571500"/>
            <a:ext cx="68580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54" name="Shape 54"/>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4788"/>
            <a:ext cx="3008400" cy="8715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61" name="Shape 61"/>
          <p:cNvSpPr txBox="1">
            <a:spLocks noGrp="1"/>
          </p:cNvSpPr>
          <p:nvPr>
            <p:ph type="body" idx="1"/>
          </p:nvPr>
        </p:nvSpPr>
        <p:spPr>
          <a:xfrm>
            <a:off x="3575050" y="204788"/>
            <a:ext cx="5111700" cy="4389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rgbClr val="336699"/>
              </a:buClr>
              <a:buSzPts val="3200"/>
              <a:buFont typeface="Noto Sans Symbols"/>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rgbClr val="336699"/>
              </a:buClr>
              <a:buSzPts val="2800"/>
              <a:buFont typeface="Courier New"/>
              <a:buChar char="o"/>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rgbClr val="336699"/>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rgbClr val="336699"/>
              </a:buClr>
              <a:buSzPts val="2000"/>
              <a:buFont typeface="Noto Sans Symbols"/>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rgbClr val="336699"/>
              </a:buClr>
              <a:buSzPts val="1200"/>
              <a:buFont typeface="Courier New"/>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rgbClr val="336699"/>
              </a:buClr>
              <a:buSzPts val="1000"/>
              <a:buFont typeface="Noto Sans Symbols"/>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rgbClr val="336699"/>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67" name="Shape 67"/>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rgbClr val="336699"/>
              </a:buClr>
              <a:buSzPts val="3200"/>
              <a:buFont typeface="Noto Sans Symbols"/>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rgbClr val="336699"/>
              </a:buClr>
              <a:buSzPts val="2800"/>
              <a:buFont typeface="Courier New"/>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rgbClr val="336699"/>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rgbClr val="336699"/>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rgbClr val="336699"/>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rgbClr val="336699"/>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rgbClr val="336699"/>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rgbClr val="336699"/>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rgbClr val="336699"/>
              </a:buClr>
              <a:buSzPts val="2000"/>
              <a:buFont typeface="Noto Sans Symbols"/>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rgbClr val="336699"/>
              </a:buClr>
              <a:buSzPts val="1400"/>
              <a:buFont typeface="Noto Sans Symbols"/>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rgbClr val="336699"/>
              </a:buClr>
              <a:buSzPts val="1200"/>
              <a:buFont typeface="Courier New"/>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rgbClr val="336699"/>
              </a:buClr>
              <a:buSzPts val="1000"/>
              <a:buFont typeface="Noto Sans Symbols"/>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rgbClr val="336699"/>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rgbClr val="336699"/>
              </a:buClr>
              <a:buSzPts val="900"/>
              <a:buFont typeface="Noto Sans Symbols"/>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u="none">
                <a:solidFill>
                  <a:schemeClr val="dk1"/>
                </a:solidFill>
                <a:latin typeface="Calibri"/>
                <a:ea typeface="Calibri"/>
                <a:cs typeface="Calibri"/>
                <a:sym typeface="Calibri"/>
              </a:defRPr>
            </a:lvl1pPr>
            <a:lvl2pPr marL="0" marR="0" lvl="1" indent="0" algn="r" rtl="0">
              <a:spcBef>
                <a:spcPts val="0"/>
              </a:spcBef>
              <a:buNone/>
              <a:defRPr sz="1400" u="none">
                <a:solidFill>
                  <a:schemeClr val="dk1"/>
                </a:solidFill>
                <a:latin typeface="Calibri"/>
                <a:ea typeface="Calibri"/>
                <a:cs typeface="Calibri"/>
                <a:sym typeface="Calibri"/>
              </a:defRPr>
            </a:lvl2pPr>
            <a:lvl3pPr marL="0" marR="0" lvl="2" indent="0" algn="r" rtl="0">
              <a:spcBef>
                <a:spcPts val="0"/>
              </a:spcBef>
              <a:buNone/>
              <a:defRPr sz="1400" u="none">
                <a:solidFill>
                  <a:schemeClr val="dk1"/>
                </a:solidFill>
                <a:latin typeface="Calibri"/>
                <a:ea typeface="Calibri"/>
                <a:cs typeface="Calibri"/>
                <a:sym typeface="Calibri"/>
              </a:defRPr>
            </a:lvl3pPr>
            <a:lvl4pPr marL="0" marR="0" lvl="3" indent="0" algn="r" rtl="0">
              <a:spcBef>
                <a:spcPts val="0"/>
              </a:spcBef>
              <a:buNone/>
              <a:defRPr sz="1400" u="none">
                <a:solidFill>
                  <a:schemeClr val="dk1"/>
                </a:solidFill>
                <a:latin typeface="Calibri"/>
                <a:ea typeface="Calibri"/>
                <a:cs typeface="Calibri"/>
                <a:sym typeface="Calibri"/>
              </a:defRPr>
            </a:lvl4pPr>
            <a:lvl5pPr marL="0" marR="0" lvl="4" indent="0" algn="r" rtl="0">
              <a:spcBef>
                <a:spcPts val="0"/>
              </a:spcBef>
              <a:buNone/>
              <a:defRPr sz="1400" u="none">
                <a:solidFill>
                  <a:schemeClr val="dk1"/>
                </a:solidFill>
                <a:latin typeface="Calibri"/>
                <a:ea typeface="Calibri"/>
                <a:cs typeface="Calibri"/>
                <a:sym typeface="Calibri"/>
              </a:defRPr>
            </a:lvl5pPr>
            <a:lvl6pPr marL="0" marR="0" lvl="5" indent="0" algn="r" rtl="0">
              <a:spcBef>
                <a:spcPts val="0"/>
              </a:spcBef>
              <a:buNone/>
              <a:defRPr sz="1400" u="none">
                <a:solidFill>
                  <a:schemeClr val="dk1"/>
                </a:solidFill>
                <a:latin typeface="Calibri"/>
                <a:ea typeface="Calibri"/>
                <a:cs typeface="Calibri"/>
                <a:sym typeface="Calibri"/>
              </a:defRPr>
            </a:lvl6pPr>
            <a:lvl7pPr marL="0" marR="0" lvl="6" indent="0" algn="r" rtl="0">
              <a:spcBef>
                <a:spcPts val="0"/>
              </a:spcBef>
              <a:buNone/>
              <a:defRPr sz="1400" u="none">
                <a:solidFill>
                  <a:schemeClr val="dk1"/>
                </a:solidFill>
                <a:latin typeface="Calibri"/>
                <a:ea typeface="Calibri"/>
                <a:cs typeface="Calibri"/>
                <a:sym typeface="Calibri"/>
              </a:defRPr>
            </a:lvl7pPr>
            <a:lvl8pPr marL="0" marR="0" lvl="7" indent="0" algn="r" rtl="0">
              <a:spcBef>
                <a:spcPts val="0"/>
              </a:spcBef>
              <a:buNone/>
              <a:defRPr sz="1400" u="none">
                <a:solidFill>
                  <a:schemeClr val="dk1"/>
                </a:solidFill>
                <a:latin typeface="Calibri"/>
                <a:ea typeface="Calibri"/>
                <a:cs typeface="Calibri"/>
                <a:sym typeface="Calibri"/>
              </a:defRPr>
            </a:lvl8pPr>
            <a:lvl9pPr marL="0" marR="0" lvl="8" indent="0" algn="r" rtl="0">
              <a:spcBef>
                <a:spcPts val="0"/>
              </a:spcBef>
              <a:buNone/>
              <a:defRPr sz="140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8686800" y="0"/>
            <a:ext cx="457200" cy="5143500"/>
          </a:xfrm>
          <a:prstGeom prst="rect">
            <a:avLst/>
          </a:prstGeom>
          <a:solidFill>
            <a:srgbClr val="3366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Shape 7"/>
          <p:cNvSpPr txBox="1">
            <a:spLocks noGrp="1"/>
          </p:cNvSpPr>
          <p:nvPr>
            <p:ph type="title"/>
          </p:nvPr>
        </p:nvSpPr>
        <p:spPr>
          <a:xfrm>
            <a:off x="457200" y="571500"/>
            <a:ext cx="68580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3200" b="1" i="1"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200" b="1" i="1" u="none" strike="noStrike" cap="none">
                <a:solidFill>
                  <a:schemeClr val="dk2"/>
                </a:solidFill>
                <a:latin typeface="Times New Roman"/>
                <a:ea typeface="Times New Roman"/>
                <a:cs typeface="Times New Roman"/>
                <a:sym typeface="Times New Roman"/>
              </a:defRPr>
            </a:lvl9pPr>
          </a:lstStyle>
          <a:p>
            <a:endParaRPr/>
          </a:p>
        </p:txBody>
      </p:sp>
      <p:sp>
        <p:nvSpPr>
          <p:cNvPr id="8" name="Shape 8"/>
          <p:cNvSpPr txBox="1">
            <a:spLocks noGrp="1"/>
          </p:cNvSpPr>
          <p:nvPr>
            <p:ph type="body" idx="1"/>
          </p:nvPr>
        </p:nvSpPr>
        <p:spPr>
          <a:xfrm>
            <a:off x="914400" y="1485900"/>
            <a:ext cx="7162800" cy="30288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336699"/>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336699"/>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33669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rgbClr val="336699"/>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rgbClr val="336699"/>
              </a:buClr>
              <a:buSzPts val="2400"/>
              <a:buFont typeface="Noto Sans Symbols"/>
              <a:buChar char="❖"/>
              <a:defRPr sz="24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dt" idx="10"/>
          </p:nvPr>
        </p:nvSpPr>
        <p:spPr>
          <a:xfrm>
            <a:off x="685800" y="4686300"/>
            <a:ext cx="1905000" cy="3429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u="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532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u="none">
                <a:solidFill>
                  <a:schemeClr val="dk1"/>
                </a:solidFill>
                <a:latin typeface="Calibri"/>
                <a:ea typeface="Calibri"/>
                <a:cs typeface="Calibri"/>
                <a:sym typeface="Calibri"/>
              </a:defRPr>
            </a:lvl1pPr>
            <a:lvl2pPr marL="0" marR="0" lvl="1" indent="0" algn="r" rtl="0">
              <a:spcBef>
                <a:spcPts val="0"/>
              </a:spcBef>
              <a:buNone/>
              <a:defRPr sz="1400" b="0" u="none">
                <a:solidFill>
                  <a:schemeClr val="dk1"/>
                </a:solidFill>
                <a:latin typeface="Calibri"/>
                <a:ea typeface="Calibri"/>
                <a:cs typeface="Calibri"/>
                <a:sym typeface="Calibri"/>
              </a:defRPr>
            </a:lvl2pPr>
            <a:lvl3pPr marL="0" marR="0" lvl="2" indent="0" algn="r" rtl="0">
              <a:spcBef>
                <a:spcPts val="0"/>
              </a:spcBef>
              <a:buNone/>
              <a:defRPr sz="1400" b="0" u="none">
                <a:solidFill>
                  <a:schemeClr val="dk1"/>
                </a:solidFill>
                <a:latin typeface="Calibri"/>
                <a:ea typeface="Calibri"/>
                <a:cs typeface="Calibri"/>
                <a:sym typeface="Calibri"/>
              </a:defRPr>
            </a:lvl3pPr>
            <a:lvl4pPr marL="0" marR="0" lvl="3" indent="0" algn="r" rtl="0">
              <a:spcBef>
                <a:spcPts val="0"/>
              </a:spcBef>
              <a:buNone/>
              <a:defRPr sz="1400" b="0" u="none">
                <a:solidFill>
                  <a:schemeClr val="dk1"/>
                </a:solidFill>
                <a:latin typeface="Calibri"/>
                <a:ea typeface="Calibri"/>
                <a:cs typeface="Calibri"/>
                <a:sym typeface="Calibri"/>
              </a:defRPr>
            </a:lvl4pPr>
            <a:lvl5pPr marL="0" marR="0" lvl="4" indent="0" algn="r" rtl="0">
              <a:spcBef>
                <a:spcPts val="0"/>
              </a:spcBef>
              <a:buNone/>
              <a:defRPr sz="1400" b="0" u="none">
                <a:solidFill>
                  <a:schemeClr val="dk1"/>
                </a:solidFill>
                <a:latin typeface="Calibri"/>
                <a:ea typeface="Calibri"/>
                <a:cs typeface="Calibri"/>
                <a:sym typeface="Calibri"/>
              </a:defRPr>
            </a:lvl5pPr>
            <a:lvl6pPr marL="0" marR="0" lvl="5" indent="0" algn="r" rtl="0">
              <a:spcBef>
                <a:spcPts val="0"/>
              </a:spcBef>
              <a:buNone/>
              <a:defRPr sz="1400" b="0" u="none">
                <a:solidFill>
                  <a:schemeClr val="dk1"/>
                </a:solidFill>
                <a:latin typeface="Calibri"/>
                <a:ea typeface="Calibri"/>
                <a:cs typeface="Calibri"/>
                <a:sym typeface="Calibri"/>
              </a:defRPr>
            </a:lvl6pPr>
            <a:lvl7pPr marL="0" marR="0" lvl="6" indent="0" algn="r" rtl="0">
              <a:spcBef>
                <a:spcPts val="0"/>
              </a:spcBef>
              <a:buNone/>
              <a:defRPr sz="1400" b="0" u="none">
                <a:solidFill>
                  <a:schemeClr val="dk1"/>
                </a:solidFill>
                <a:latin typeface="Calibri"/>
                <a:ea typeface="Calibri"/>
                <a:cs typeface="Calibri"/>
                <a:sym typeface="Calibri"/>
              </a:defRPr>
            </a:lvl7pPr>
            <a:lvl8pPr marL="0" marR="0" lvl="7" indent="0" algn="r" rtl="0">
              <a:spcBef>
                <a:spcPts val="0"/>
              </a:spcBef>
              <a:buNone/>
              <a:defRPr sz="1400" b="0" u="none">
                <a:solidFill>
                  <a:schemeClr val="dk1"/>
                </a:solidFill>
                <a:latin typeface="Calibri"/>
                <a:ea typeface="Calibri"/>
                <a:cs typeface="Calibri"/>
                <a:sym typeface="Calibri"/>
              </a:defRPr>
            </a:lvl8pPr>
            <a:lvl9pPr marL="0" marR="0" lvl="8" indent="0" algn="r" rtl="0">
              <a:spcBef>
                <a:spcPts val="0"/>
              </a:spcBef>
              <a:buNone/>
              <a:defRPr sz="1400" b="0" u="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
        <p:nvSpPr>
          <p:cNvPr id="11" name="Shape 11"/>
          <p:cNvSpPr/>
          <p:nvPr/>
        </p:nvSpPr>
        <p:spPr>
          <a:xfrm>
            <a:off x="0" y="0"/>
            <a:ext cx="9144000" cy="342900"/>
          </a:xfrm>
          <a:prstGeom prst="rect">
            <a:avLst/>
          </a:prstGeom>
          <a:solidFill>
            <a:srgbClr val="3366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 name="Shape 12"/>
          <p:cNvCxnSpPr/>
          <p:nvPr/>
        </p:nvCxnSpPr>
        <p:spPr>
          <a:xfrm>
            <a:off x="8534400" y="1257300"/>
            <a:ext cx="0" cy="3886200"/>
          </a:xfrm>
          <a:prstGeom prst="straightConnector1">
            <a:avLst/>
          </a:prstGeom>
          <a:noFill/>
          <a:ln w="9525" cap="flat" cmpd="sng">
            <a:solidFill>
              <a:schemeClr val="lt2"/>
            </a:solidFill>
            <a:prstDash val="solid"/>
            <a:round/>
            <a:headEnd type="none" w="med" len="med"/>
            <a:tailEnd type="none" w="med" len="med"/>
          </a:ln>
        </p:spPr>
      </p:cxnSp>
      <p:cxnSp>
        <p:nvCxnSpPr>
          <p:cNvPr id="13" name="Shape 13"/>
          <p:cNvCxnSpPr/>
          <p:nvPr/>
        </p:nvCxnSpPr>
        <p:spPr>
          <a:xfrm>
            <a:off x="8534400" y="0"/>
            <a:ext cx="0" cy="228600"/>
          </a:xfrm>
          <a:prstGeom prst="straightConnector1">
            <a:avLst/>
          </a:prstGeom>
          <a:noFill/>
          <a:ln w="9525" cap="flat" cmpd="sng">
            <a:solidFill>
              <a:schemeClr val="lt2"/>
            </a:solidFill>
            <a:prstDash val="solid"/>
            <a:round/>
            <a:headEnd type="none" w="med" len="med"/>
            <a:tailEnd type="none" w="med" len="med"/>
          </a:ln>
        </p:spPr>
      </p:cxnSp>
      <p:sp>
        <p:nvSpPr>
          <p:cNvPr id="14" name="Shape 14"/>
          <p:cNvSpPr/>
          <p:nvPr/>
        </p:nvSpPr>
        <p:spPr>
          <a:xfrm>
            <a:off x="7543800" y="228600"/>
            <a:ext cx="1600200" cy="1028700"/>
          </a:xfrm>
          <a:prstGeom prst="rect">
            <a:avLst/>
          </a:prstGeom>
          <a:no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 name="Shape 15" descr="Reflections"/>
          <p:cNvPicPr preferRelativeResize="0"/>
          <p:nvPr/>
        </p:nvPicPr>
        <p:blipFill rotWithShape="1">
          <a:blip r:embed="rId15">
            <a:alphaModFix/>
          </a:blip>
          <a:srcRect/>
          <a:stretch/>
        </p:blipFill>
        <p:spPr>
          <a:xfrm>
            <a:off x="7696200" y="457200"/>
            <a:ext cx="914400"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1.png"/><Relationship Id="rId7" Type="http://schemas.openxmlformats.org/officeDocument/2006/relationships/diagramLayout" Target="../diagrams/layout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Data" Target="../diagrams/data3.xml"/><Relationship Id="rId5" Type="http://schemas.openxmlformats.org/officeDocument/2006/relationships/image" Target="../media/image13.png"/><Relationship Id="rId10" Type="http://schemas.microsoft.com/office/2007/relationships/diagramDrawing" Target="../diagrams/drawing3.xml"/><Relationship Id="rId4" Type="http://schemas.openxmlformats.org/officeDocument/2006/relationships/image" Target="../media/image12.png"/><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1108126" y="1160123"/>
            <a:ext cx="8520600" cy="995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sz="4000" dirty="0"/>
              <a:t>Pacific Life Mortality Rate Project</a:t>
            </a:r>
            <a:endParaRPr sz="4000" dirty="0"/>
          </a:p>
        </p:txBody>
      </p:sp>
      <p:sp>
        <p:nvSpPr>
          <p:cNvPr id="95" name="Shape 95"/>
          <p:cNvSpPr txBox="1">
            <a:spLocks noGrp="1"/>
          </p:cNvSpPr>
          <p:nvPr>
            <p:ph type="subTitle" idx="1"/>
          </p:nvPr>
        </p:nvSpPr>
        <p:spPr>
          <a:xfrm>
            <a:off x="6482100" y="2329230"/>
            <a:ext cx="2661900" cy="7926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zh-CN" sz="1600" b="1" dirty="0">
                <a:latin typeface="Arial"/>
                <a:ea typeface="Arial"/>
                <a:cs typeface="Arial"/>
                <a:sym typeface="Arial"/>
              </a:rPr>
              <a:t>Team Members</a:t>
            </a:r>
            <a:r>
              <a:rPr lang="zh-CN" sz="1600" dirty="0">
                <a:latin typeface="Arial"/>
                <a:ea typeface="Arial"/>
                <a:cs typeface="Arial"/>
                <a:sym typeface="Arial"/>
              </a:rPr>
              <a:t>:</a:t>
            </a:r>
            <a:endParaRPr sz="1600" dirty="0">
              <a:latin typeface="Arial"/>
              <a:ea typeface="Arial"/>
              <a:cs typeface="Arial"/>
              <a:sym typeface="Arial"/>
            </a:endParaRPr>
          </a:p>
          <a:p>
            <a:pPr marL="0" lvl="0" indent="0" rtl="0">
              <a:spcBef>
                <a:spcPts val="480"/>
              </a:spcBef>
              <a:spcAft>
                <a:spcPts val="0"/>
              </a:spcAft>
              <a:buNone/>
            </a:pPr>
            <a:r>
              <a:rPr lang="zh-CN" sz="1600" dirty="0">
                <a:latin typeface="Arial"/>
                <a:ea typeface="Arial"/>
                <a:cs typeface="Arial"/>
                <a:sym typeface="Arial"/>
              </a:rPr>
              <a:t> </a:t>
            </a:r>
            <a:endParaRPr sz="1600" dirty="0">
              <a:latin typeface="Arial"/>
              <a:ea typeface="Arial"/>
              <a:cs typeface="Arial"/>
              <a:sym typeface="Arial"/>
            </a:endParaRPr>
          </a:p>
          <a:p>
            <a:pPr marL="0" lvl="0" indent="0">
              <a:spcBef>
                <a:spcPts val="480"/>
              </a:spcBef>
              <a:spcAft>
                <a:spcPts val="0"/>
              </a:spcAft>
              <a:buNone/>
            </a:pPr>
            <a:r>
              <a:rPr lang="zh-CN" sz="1600" dirty="0">
                <a:latin typeface="Arial"/>
                <a:ea typeface="Arial"/>
                <a:cs typeface="Arial"/>
                <a:sym typeface="Arial"/>
              </a:rPr>
              <a:t>Peter Gu</a:t>
            </a:r>
            <a:endParaRPr sz="1600" dirty="0">
              <a:latin typeface="Arial"/>
              <a:ea typeface="Arial"/>
              <a:cs typeface="Arial"/>
              <a:sym typeface="Arial"/>
            </a:endParaRPr>
          </a:p>
          <a:p>
            <a:pPr marL="0" lvl="0" indent="0">
              <a:spcBef>
                <a:spcPts val="480"/>
              </a:spcBef>
              <a:spcAft>
                <a:spcPts val="0"/>
              </a:spcAft>
              <a:buNone/>
            </a:pPr>
            <a:r>
              <a:rPr lang="zh-CN" sz="1600" dirty="0">
                <a:latin typeface="Arial"/>
                <a:ea typeface="Arial"/>
                <a:cs typeface="Arial"/>
                <a:sym typeface="Arial"/>
              </a:rPr>
              <a:t>Wanyi Huang</a:t>
            </a:r>
            <a:endParaRPr sz="1600" dirty="0">
              <a:latin typeface="Arial"/>
              <a:ea typeface="Arial"/>
              <a:cs typeface="Arial"/>
              <a:sym typeface="Arial"/>
            </a:endParaRPr>
          </a:p>
          <a:p>
            <a:pPr marL="0" lvl="0" indent="0">
              <a:spcBef>
                <a:spcPts val="480"/>
              </a:spcBef>
              <a:spcAft>
                <a:spcPts val="0"/>
              </a:spcAft>
              <a:buNone/>
            </a:pPr>
            <a:r>
              <a:rPr lang="zh-CN" sz="1600" dirty="0">
                <a:latin typeface="Arial"/>
                <a:ea typeface="Arial"/>
                <a:cs typeface="Arial"/>
                <a:sym typeface="Arial"/>
              </a:rPr>
              <a:t>Jianning Qiao</a:t>
            </a:r>
            <a:endParaRPr sz="1600" dirty="0">
              <a:latin typeface="Arial"/>
              <a:ea typeface="Arial"/>
              <a:cs typeface="Arial"/>
              <a:sym typeface="Arial"/>
            </a:endParaRPr>
          </a:p>
          <a:p>
            <a:pPr marL="0" lvl="0" indent="0">
              <a:spcBef>
                <a:spcPts val="480"/>
              </a:spcBef>
              <a:spcAft>
                <a:spcPts val="0"/>
              </a:spcAft>
              <a:buNone/>
            </a:pPr>
            <a:r>
              <a:rPr lang="zh-CN" sz="1600" dirty="0">
                <a:latin typeface="Arial"/>
                <a:ea typeface="Arial"/>
                <a:cs typeface="Arial"/>
                <a:sym typeface="Arial"/>
              </a:rPr>
              <a:t>Wanruo Zhang</a:t>
            </a:r>
            <a:endParaRPr sz="1600" dirty="0">
              <a:latin typeface="Arial"/>
              <a:ea typeface="Arial"/>
              <a:cs typeface="Arial"/>
              <a:sym typeface="Arial"/>
            </a:endParaRPr>
          </a:p>
        </p:txBody>
      </p:sp>
      <p:sp>
        <p:nvSpPr>
          <p:cNvPr id="96" name="Shape 96"/>
          <p:cNvSpPr txBox="1"/>
          <p:nvPr/>
        </p:nvSpPr>
        <p:spPr>
          <a:xfrm>
            <a:off x="1535781" y="2976315"/>
            <a:ext cx="6870900" cy="2080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rtl="0">
              <a:lnSpc>
                <a:spcPct val="115000"/>
              </a:lnSpc>
              <a:spcBef>
                <a:spcPts val="0"/>
              </a:spcBef>
              <a:spcAft>
                <a:spcPts val="0"/>
              </a:spcAft>
              <a:buClr>
                <a:schemeClr val="dk1"/>
              </a:buClr>
              <a:buSzPts val="1100"/>
              <a:buFont typeface="Arial"/>
              <a:buNone/>
            </a:pPr>
            <a:r>
              <a:rPr lang="zh-CN" sz="1600" b="1" dirty="0">
                <a:solidFill>
                  <a:schemeClr val="dk1"/>
                </a:solidFill>
                <a:highlight>
                  <a:schemeClr val="lt1"/>
                </a:highlight>
              </a:rPr>
              <a:t>Company Supervisor</a:t>
            </a:r>
            <a:r>
              <a:rPr lang="zh-CN" sz="1600" dirty="0">
                <a:solidFill>
                  <a:schemeClr val="dk1"/>
                </a:solidFill>
                <a:highlight>
                  <a:schemeClr val="lt1"/>
                </a:highlight>
              </a:rPr>
              <a:t>: Tommy Steed, Cong Liu</a:t>
            </a:r>
            <a:endParaRPr sz="1600" dirty="0">
              <a:solidFill>
                <a:schemeClr val="dk1"/>
              </a:solidFill>
            </a:endParaRPr>
          </a:p>
          <a:p>
            <a:pPr marL="0" lvl="0" indent="0" rtl="0">
              <a:lnSpc>
                <a:spcPct val="115000"/>
              </a:lnSpc>
              <a:spcBef>
                <a:spcPts val="0"/>
              </a:spcBef>
              <a:spcAft>
                <a:spcPts val="0"/>
              </a:spcAft>
              <a:buClr>
                <a:schemeClr val="dk1"/>
              </a:buClr>
              <a:buSzPts val="1100"/>
              <a:buFont typeface="Arial"/>
              <a:buNone/>
            </a:pPr>
            <a:endParaRPr sz="1600" dirty="0">
              <a:solidFill>
                <a:schemeClr val="dk1"/>
              </a:solidFill>
            </a:endParaRPr>
          </a:p>
          <a:p>
            <a:pPr marL="0" lvl="0" indent="0" rtl="0">
              <a:lnSpc>
                <a:spcPct val="115000"/>
              </a:lnSpc>
              <a:spcBef>
                <a:spcPts val="0"/>
              </a:spcBef>
              <a:spcAft>
                <a:spcPts val="0"/>
              </a:spcAft>
              <a:buClr>
                <a:schemeClr val="dk1"/>
              </a:buClr>
              <a:buSzPts val="1100"/>
              <a:buFont typeface="Arial"/>
              <a:buNone/>
            </a:pPr>
            <a:r>
              <a:rPr lang="zh-CN" sz="1600" b="1" dirty="0">
                <a:solidFill>
                  <a:schemeClr val="dk1"/>
                </a:solidFill>
              </a:rPr>
              <a:t>Faculty Advisor</a:t>
            </a:r>
            <a:r>
              <a:rPr lang="zh-CN" sz="1600" dirty="0">
                <a:solidFill>
                  <a:schemeClr val="dk1"/>
                </a:solidFill>
              </a:rPr>
              <a:t>: Tingting Nian</a:t>
            </a:r>
            <a:endParaRPr sz="1600" dirty="0">
              <a:solidFill>
                <a:schemeClr val="dk1"/>
              </a:solidFill>
            </a:endParaRPr>
          </a:p>
          <a:p>
            <a:pPr marL="0" lvl="0" indent="0" rtl="0">
              <a:lnSpc>
                <a:spcPct val="115000"/>
              </a:lnSpc>
              <a:spcBef>
                <a:spcPts val="0"/>
              </a:spcBef>
              <a:spcAft>
                <a:spcPts val="0"/>
              </a:spcAft>
              <a:buClr>
                <a:schemeClr val="dk1"/>
              </a:buClr>
              <a:buSzPts val="1100"/>
              <a:buFont typeface="Arial"/>
              <a:buNone/>
            </a:pPr>
            <a:endParaRPr sz="1800" dirty="0">
              <a:solidFill>
                <a:schemeClr val="dk1"/>
              </a:solidFill>
              <a:highlight>
                <a:srgbClr val="FFFFFF"/>
              </a:highlight>
            </a:endParaRPr>
          </a:p>
          <a:p>
            <a:pPr marL="0" lvl="0" indent="0" rtl="0">
              <a:lnSpc>
                <a:spcPct val="115000"/>
              </a:lnSpc>
              <a:spcBef>
                <a:spcPts val="0"/>
              </a:spcBef>
              <a:spcAft>
                <a:spcPts val="0"/>
              </a:spcAft>
              <a:buClr>
                <a:schemeClr val="dk1"/>
              </a:buClr>
              <a:buSzPts val="1100"/>
              <a:buFont typeface="Arial"/>
              <a:buNone/>
            </a:pPr>
            <a:endParaRPr sz="1800" dirty="0">
              <a:solidFill>
                <a:schemeClr val="dk1"/>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1098509" y="431081"/>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t>Market Share (2014)</a:t>
            </a:r>
            <a:endParaRPr i="0" dirty="0"/>
          </a:p>
        </p:txBody>
      </p:sp>
      <p:sp>
        <p:nvSpPr>
          <p:cNvPr id="162" name="Shape 162"/>
          <p:cNvSpPr txBox="1">
            <a:spLocks noGrp="1"/>
          </p:cNvSpPr>
          <p:nvPr>
            <p:ph type="body" idx="1"/>
          </p:nvPr>
        </p:nvSpPr>
        <p:spPr>
          <a:xfrm>
            <a:off x="6871813" y="1715001"/>
            <a:ext cx="1953198" cy="15858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zh-CN" sz="1500" b="1" u="sng" dirty="0"/>
              <a:t>Formula: </a:t>
            </a:r>
            <a:endParaRPr sz="1500" b="1" u="sng" dirty="0"/>
          </a:p>
          <a:p>
            <a:pPr marL="0" lvl="0" indent="0">
              <a:spcBef>
                <a:spcPts val="480"/>
              </a:spcBef>
              <a:spcAft>
                <a:spcPts val="0"/>
              </a:spcAft>
              <a:buNone/>
            </a:pPr>
            <a:r>
              <a:rPr lang="zh-CN" sz="1500" dirty="0"/>
              <a:t>Market Share= Explosures/Population</a:t>
            </a:r>
            <a:endParaRPr sz="1500" dirty="0"/>
          </a:p>
          <a:p>
            <a:pPr marL="0" lvl="0" indent="0">
              <a:spcBef>
                <a:spcPts val="480"/>
              </a:spcBef>
              <a:spcAft>
                <a:spcPts val="0"/>
              </a:spcAft>
              <a:buNone/>
            </a:pPr>
            <a:endParaRPr sz="1500" dirty="0"/>
          </a:p>
          <a:p>
            <a:pPr marL="0" lvl="0" indent="0">
              <a:spcBef>
                <a:spcPts val="480"/>
              </a:spcBef>
              <a:spcAft>
                <a:spcPts val="0"/>
              </a:spcAft>
              <a:buNone/>
            </a:pPr>
            <a:r>
              <a:rPr lang="zh-CN" sz="1500" b="1" u="sng" dirty="0"/>
              <a:t>Ranking:</a:t>
            </a:r>
            <a:endParaRPr sz="1500" b="1" u="sng" dirty="0"/>
          </a:p>
          <a:p>
            <a:pPr marL="0" lvl="0" indent="0">
              <a:spcBef>
                <a:spcPts val="480"/>
              </a:spcBef>
              <a:spcAft>
                <a:spcPts val="0"/>
              </a:spcAft>
              <a:buNone/>
            </a:pPr>
            <a:endParaRPr sz="1500" dirty="0"/>
          </a:p>
        </p:txBody>
      </p:sp>
      <p:pic>
        <p:nvPicPr>
          <p:cNvPr id="163" name="Shape 163"/>
          <p:cNvPicPr preferRelativeResize="0"/>
          <p:nvPr/>
        </p:nvPicPr>
        <p:blipFill>
          <a:blip r:embed="rId3">
            <a:alphaModFix/>
          </a:blip>
          <a:stretch>
            <a:fillRect/>
          </a:stretch>
        </p:blipFill>
        <p:spPr>
          <a:xfrm>
            <a:off x="0" y="1100775"/>
            <a:ext cx="6777174" cy="3533625"/>
          </a:xfrm>
          <a:prstGeom prst="rect">
            <a:avLst/>
          </a:prstGeom>
          <a:noFill/>
          <a:ln>
            <a:noFill/>
          </a:ln>
        </p:spPr>
      </p:pic>
      <p:pic>
        <p:nvPicPr>
          <p:cNvPr id="164" name="Shape 164"/>
          <p:cNvPicPr preferRelativeResize="0"/>
          <p:nvPr/>
        </p:nvPicPr>
        <p:blipFill>
          <a:blip r:embed="rId4">
            <a:alphaModFix/>
          </a:blip>
          <a:stretch>
            <a:fillRect/>
          </a:stretch>
        </p:blipFill>
        <p:spPr>
          <a:xfrm>
            <a:off x="5890750" y="1867463"/>
            <a:ext cx="981075" cy="1000125"/>
          </a:xfrm>
          <a:prstGeom prst="rect">
            <a:avLst/>
          </a:prstGeom>
          <a:noFill/>
          <a:ln>
            <a:noFill/>
          </a:ln>
        </p:spPr>
      </p:pic>
      <p:pic>
        <p:nvPicPr>
          <p:cNvPr id="165" name="Shape 165"/>
          <p:cNvPicPr preferRelativeResize="0"/>
          <p:nvPr/>
        </p:nvPicPr>
        <p:blipFill>
          <a:blip r:embed="rId5">
            <a:alphaModFix/>
          </a:blip>
          <a:stretch>
            <a:fillRect/>
          </a:stretch>
        </p:blipFill>
        <p:spPr>
          <a:xfrm>
            <a:off x="5622713" y="3181325"/>
            <a:ext cx="1249100" cy="899775"/>
          </a:xfrm>
          <a:prstGeom prst="rect">
            <a:avLst/>
          </a:prstGeom>
          <a:noFill/>
          <a:ln>
            <a:noFill/>
          </a:ln>
        </p:spPr>
      </p:pic>
      <p:graphicFrame>
        <p:nvGraphicFramePr>
          <p:cNvPr id="7" name="Diagram 6">
            <a:extLst>
              <a:ext uri="{FF2B5EF4-FFF2-40B4-BE49-F238E27FC236}">
                <a16:creationId xmlns:a16="http://schemas.microsoft.com/office/drawing/2014/main" id="{35D9B1AC-0FD9-6E47-8144-796A550CA133}"/>
              </a:ext>
            </a:extLst>
          </p:cNvPr>
          <p:cNvGraphicFramePr/>
          <p:nvPr>
            <p:extLst>
              <p:ext uri="{D42A27DB-BD31-4B8C-83A1-F6EECF244321}">
                <p14:modId xmlns:p14="http://schemas.microsoft.com/office/powerpoint/2010/main" val="2251269664"/>
              </p:ext>
            </p:extLst>
          </p:nvPr>
        </p:nvGraphicFramePr>
        <p:xfrm>
          <a:off x="6978665" y="3300801"/>
          <a:ext cx="1550215" cy="95859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273051" y="3024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t>Mortality Rate by State (</a:t>
            </a:r>
            <a:r>
              <a:rPr lang="en-US" altLang="zh-CN" i="0" dirty="0"/>
              <a:t>N</a:t>
            </a:r>
            <a:r>
              <a:rPr lang="zh-CN" i="0" dirty="0"/>
              <a:t>ot </a:t>
            </a:r>
            <a:r>
              <a:rPr lang="en-US" altLang="zh-CN" i="0" dirty="0"/>
              <a:t>A</a:t>
            </a:r>
            <a:r>
              <a:rPr lang="zh-CN" i="0" dirty="0"/>
              <a:t>ge-</a:t>
            </a:r>
            <a:r>
              <a:rPr lang="zh-CN" i="0" dirty="0">
                <a:latin typeface="+mj-lt"/>
              </a:rPr>
              <a:t>adjusted</a:t>
            </a:r>
            <a:r>
              <a:rPr lang="zh-CN" i="0" dirty="0"/>
              <a:t>)</a:t>
            </a:r>
            <a:endParaRPr i="0" dirty="0"/>
          </a:p>
        </p:txBody>
      </p:sp>
      <p:sp>
        <p:nvSpPr>
          <p:cNvPr id="171" name="Shape 171"/>
          <p:cNvSpPr txBox="1"/>
          <p:nvPr/>
        </p:nvSpPr>
        <p:spPr>
          <a:xfrm>
            <a:off x="6748025" y="3080125"/>
            <a:ext cx="2242500" cy="2013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b="1" u="sng" dirty="0">
                <a:solidFill>
                  <a:schemeClr val="dk1"/>
                </a:solidFill>
              </a:rPr>
              <a:t>Ranking</a:t>
            </a:r>
            <a:r>
              <a:rPr lang="zh-CN" b="1" dirty="0">
                <a:solidFill>
                  <a:schemeClr val="dk1"/>
                </a:solidFill>
              </a:rPr>
              <a:t>:</a:t>
            </a:r>
            <a:endParaRPr b="1" dirty="0">
              <a:solidFill>
                <a:schemeClr val="dk1"/>
              </a:solidFill>
            </a:endParaRPr>
          </a:p>
          <a:p>
            <a:pPr marL="0" lvl="0" indent="0">
              <a:spcBef>
                <a:spcPts val="0"/>
              </a:spcBef>
              <a:spcAft>
                <a:spcPts val="0"/>
              </a:spcAft>
              <a:buNone/>
            </a:pPr>
            <a:endParaRPr dirty="0"/>
          </a:p>
        </p:txBody>
      </p:sp>
      <p:pic>
        <p:nvPicPr>
          <p:cNvPr id="172" name="Shape 172"/>
          <p:cNvPicPr preferRelativeResize="0"/>
          <p:nvPr/>
        </p:nvPicPr>
        <p:blipFill>
          <a:blip r:embed="rId3">
            <a:alphaModFix/>
          </a:blip>
          <a:stretch>
            <a:fillRect/>
          </a:stretch>
        </p:blipFill>
        <p:spPr>
          <a:xfrm>
            <a:off x="0" y="875125"/>
            <a:ext cx="6824398" cy="4268374"/>
          </a:xfrm>
          <a:prstGeom prst="rect">
            <a:avLst/>
          </a:prstGeom>
          <a:noFill/>
          <a:ln>
            <a:noFill/>
          </a:ln>
        </p:spPr>
      </p:pic>
      <p:sp>
        <p:nvSpPr>
          <p:cNvPr id="173" name="Shape 173"/>
          <p:cNvSpPr txBox="1"/>
          <p:nvPr/>
        </p:nvSpPr>
        <p:spPr>
          <a:xfrm>
            <a:off x="6150725" y="1985075"/>
            <a:ext cx="2576700" cy="1034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b="1" u="sng" dirty="0"/>
              <a:t>Formula</a:t>
            </a:r>
            <a:r>
              <a:rPr lang="zh-CN" b="1" dirty="0"/>
              <a:t>: </a:t>
            </a:r>
            <a:endParaRPr b="1" dirty="0"/>
          </a:p>
          <a:p>
            <a:pPr marL="0" lvl="0" indent="0">
              <a:spcBef>
                <a:spcPts val="0"/>
              </a:spcBef>
              <a:spcAft>
                <a:spcPts val="0"/>
              </a:spcAft>
              <a:buNone/>
            </a:pPr>
            <a:endParaRPr sz="1200" dirty="0"/>
          </a:p>
          <a:p>
            <a:pPr marL="0" lvl="0" indent="0">
              <a:spcBef>
                <a:spcPts val="0"/>
              </a:spcBef>
              <a:spcAft>
                <a:spcPts val="0"/>
              </a:spcAft>
              <a:buNone/>
            </a:pPr>
            <a:r>
              <a:rPr lang="zh-CN" sz="1200" dirty="0"/>
              <a:t>Mortality Rate=</a:t>
            </a:r>
            <a:endParaRPr sz="1200" dirty="0"/>
          </a:p>
          <a:p>
            <a:pPr marL="0" lvl="0" indent="0">
              <a:spcBef>
                <a:spcPts val="0"/>
              </a:spcBef>
              <a:spcAft>
                <a:spcPts val="0"/>
              </a:spcAft>
              <a:buNone/>
            </a:pPr>
            <a:r>
              <a:rPr lang="zh-CN" sz="1200" dirty="0"/>
              <a:t>Sum of Death / Sum of Exposures</a:t>
            </a:r>
            <a:endParaRPr sz="1200" dirty="0"/>
          </a:p>
        </p:txBody>
      </p:sp>
      <p:graphicFrame>
        <p:nvGraphicFramePr>
          <p:cNvPr id="6" name="Diagram 5">
            <a:extLst>
              <a:ext uri="{FF2B5EF4-FFF2-40B4-BE49-F238E27FC236}">
                <a16:creationId xmlns:a16="http://schemas.microsoft.com/office/drawing/2014/main" id="{6325E491-3144-D24B-9D97-22B200D67FB1}"/>
              </a:ext>
            </a:extLst>
          </p:cNvPr>
          <p:cNvGraphicFramePr/>
          <p:nvPr>
            <p:extLst>
              <p:ext uri="{D42A27DB-BD31-4B8C-83A1-F6EECF244321}">
                <p14:modId xmlns:p14="http://schemas.microsoft.com/office/powerpoint/2010/main" val="484032888"/>
              </p:ext>
            </p:extLst>
          </p:nvPr>
        </p:nvGraphicFramePr>
        <p:xfrm>
          <a:off x="6344416" y="3499139"/>
          <a:ext cx="1995164" cy="11484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2158409" y="427900"/>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t>Age of Death</a:t>
            </a:r>
            <a:endParaRPr i="0" dirty="0"/>
          </a:p>
        </p:txBody>
      </p:sp>
      <p:pic>
        <p:nvPicPr>
          <p:cNvPr id="179" name="Shape 179"/>
          <p:cNvPicPr preferRelativeResize="0"/>
          <p:nvPr/>
        </p:nvPicPr>
        <p:blipFill>
          <a:blip r:embed="rId3">
            <a:alphaModFix/>
          </a:blip>
          <a:stretch>
            <a:fillRect/>
          </a:stretch>
        </p:blipFill>
        <p:spPr>
          <a:xfrm>
            <a:off x="355075" y="1058050"/>
            <a:ext cx="5012000" cy="3605251"/>
          </a:xfrm>
          <a:prstGeom prst="rect">
            <a:avLst/>
          </a:prstGeom>
          <a:noFill/>
          <a:ln>
            <a:noFill/>
          </a:ln>
        </p:spPr>
      </p:pic>
      <p:sp>
        <p:nvSpPr>
          <p:cNvPr id="180" name="Shape 180"/>
          <p:cNvSpPr txBox="1"/>
          <p:nvPr/>
        </p:nvSpPr>
        <p:spPr>
          <a:xfrm>
            <a:off x="5102501" y="1756283"/>
            <a:ext cx="3456709" cy="2401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dirty="0">
                <a:solidFill>
                  <a:schemeClr val="dk1"/>
                </a:solidFill>
                <a:latin typeface="Calibri"/>
                <a:ea typeface="Calibri"/>
                <a:cs typeface="Calibri"/>
                <a:sym typeface="Calibri"/>
              </a:rPr>
              <a:t>Mortality Distribution over 10 years (2005-2014) based on policyholders’ age and gender:</a:t>
            </a:r>
            <a:endParaRPr dirty="0">
              <a:solidFill>
                <a:schemeClr val="dk1"/>
              </a:solidFill>
              <a:latin typeface="Calibri"/>
              <a:ea typeface="Calibri"/>
              <a:cs typeface="Calibri"/>
              <a:sym typeface="Calibri"/>
            </a:endParaRPr>
          </a:p>
          <a:p>
            <a:pPr marL="0" lvl="0" indent="1257300" rtl="0">
              <a:lnSpc>
                <a:spcPct val="115000"/>
              </a:lnSpc>
              <a:spcBef>
                <a:spcPts val="0"/>
              </a:spcBef>
              <a:spcAft>
                <a:spcPts val="0"/>
              </a:spcAft>
              <a:buNone/>
            </a:pPr>
            <a:endParaRPr dirty="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zh-CN" dirty="0">
                <a:solidFill>
                  <a:schemeClr val="dk1"/>
                </a:solidFill>
                <a:latin typeface="Calibri"/>
                <a:ea typeface="Calibri"/>
                <a:cs typeface="Calibri"/>
                <a:sym typeface="Calibri"/>
              </a:rPr>
              <a:t>The </a:t>
            </a:r>
            <a:r>
              <a:rPr lang="zh-CN" b="1" dirty="0">
                <a:solidFill>
                  <a:schemeClr val="dk1"/>
                </a:solidFill>
                <a:latin typeface="Calibri"/>
                <a:ea typeface="Calibri"/>
                <a:cs typeface="Calibri"/>
                <a:sym typeface="Calibri"/>
              </a:rPr>
              <a:t>peak mortality age </a:t>
            </a:r>
            <a:r>
              <a:rPr lang="zh-CN" dirty="0">
                <a:solidFill>
                  <a:schemeClr val="dk1"/>
                </a:solidFill>
                <a:latin typeface="Calibri"/>
                <a:ea typeface="Calibri"/>
                <a:cs typeface="Calibri"/>
                <a:sym typeface="Calibri"/>
              </a:rPr>
              <a:t>for female annuitants is about 5 years older than male annuitants</a:t>
            </a:r>
            <a:endParaRPr dirty="0">
              <a:solidFill>
                <a:schemeClr val="dk1"/>
              </a:solidFill>
              <a:latin typeface="Calibri"/>
              <a:ea typeface="Calibri"/>
              <a:cs typeface="Calibri"/>
              <a:sym typeface="Calibri"/>
            </a:endParaRPr>
          </a:p>
          <a:p>
            <a:pPr marL="0" lvl="0" indent="0" rtl="0">
              <a:lnSpc>
                <a:spcPct val="115000"/>
              </a:lnSpc>
              <a:spcBef>
                <a:spcPts val="0"/>
              </a:spcBef>
              <a:spcAft>
                <a:spcPts val="0"/>
              </a:spcAft>
              <a:buNone/>
            </a:pPr>
            <a:endParaRPr dirty="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zh-CN" b="1" dirty="0">
                <a:solidFill>
                  <a:schemeClr val="dk1"/>
                </a:solidFill>
                <a:latin typeface="Calibri"/>
                <a:ea typeface="Calibri"/>
                <a:cs typeface="Calibri"/>
                <a:sym typeface="Calibri"/>
              </a:rPr>
              <a:t>Female</a:t>
            </a:r>
            <a:r>
              <a:rPr lang="zh-CN" dirty="0">
                <a:solidFill>
                  <a:schemeClr val="dk1"/>
                </a:solidFill>
                <a:latin typeface="Calibri"/>
                <a:ea typeface="Calibri"/>
                <a:cs typeface="Calibri"/>
                <a:sym typeface="Calibri"/>
              </a:rPr>
              <a:t>:	86 years old</a:t>
            </a:r>
            <a:endParaRPr dirty="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zh-CN" b="1" dirty="0">
                <a:solidFill>
                  <a:schemeClr val="dk1"/>
                </a:solidFill>
                <a:latin typeface="Calibri"/>
                <a:ea typeface="Calibri"/>
                <a:cs typeface="Calibri"/>
                <a:sym typeface="Calibri"/>
              </a:rPr>
              <a:t>Male</a:t>
            </a:r>
            <a:r>
              <a:rPr lang="zh-CN" dirty="0">
                <a:solidFill>
                  <a:schemeClr val="dk1"/>
                </a:solidFill>
                <a:latin typeface="Calibri"/>
                <a:ea typeface="Calibri"/>
                <a:cs typeface="Calibri"/>
                <a:sym typeface="Calibri"/>
              </a:rPr>
              <a:t>:    	81 years old</a:t>
            </a:r>
            <a:endParaRPr dirty="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28134" y="34447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Plus vs Minus by Policy Year</a:t>
            </a:r>
            <a:endParaRPr i="0" dirty="0">
              <a:latin typeface="+mj-lt"/>
            </a:endParaRPr>
          </a:p>
        </p:txBody>
      </p:sp>
      <p:pic>
        <p:nvPicPr>
          <p:cNvPr id="187" name="Shape 187"/>
          <p:cNvPicPr preferRelativeResize="0"/>
          <p:nvPr/>
        </p:nvPicPr>
        <p:blipFill>
          <a:blip r:embed="rId3">
            <a:alphaModFix/>
          </a:blip>
          <a:stretch>
            <a:fillRect/>
          </a:stretch>
        </p:blipFill>
        <p:spPr>
          <a:xfrm>
            <a:off x="0" y="1254575"/>
            <a:ext cx="5250799" cy="3685901"/>
          </a:xfrm>
          <a:prstGeom prst="rect">
            <a:avLst/>
          </a:prstGeom>
          <a:noFill/>
          <a:ln>
            <a:noFill/>
          </a:ln>
        </p:spPr>
      </p:pic>
      <p:pic>
        <p:nvPicPr>
          <p:cNvPr id="188" name="Shape 188"/>
          <p:cNvPicPr preferRelativeResize="0"/>
          <p:nvPr/>
        </p:nvPicPr>
        <p:blipFill>
          <a:blip r:embed="rId4">
            <a:alphaModFix/>
          </a:blip>
          <a:stretch>
            <a:fillRect/>
          </a:stretch>
        </p:blipFill>
        <p:spPr>
          <a:xfrm>
            <a:off x="4206100" y="1356674"/>
            <a:ext cx="4413026" cy="3481701"/>
          </a:xfrm>
          <a:prstGeom prst="rect">
            <a:avLst/>
          </a:prstGeom>
          <a:noFill/>
          <a:ln>
            <a:noFill/>
          </a:ln>
        </p:spPr>
      </p:pic>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1106075" y="364325"/>
            <a:ext cx="5973975" cy="4779176"/>
          </a:xfrm>
          <a:prstGeom prst="rect">
            <a:avLst/>
          </a:prstGeom>
          <a:noFill/>
          <a:ln>
            <a:noFill/>
          </a:ln>
        </p:spPr>
      </p:pic>
    </p:spTree>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871600" y="383613"/>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t>Income by State</a:t>
            </a:r>
            <a:endParaRPr i="0" dirty="0"/>
          </a:p>
        </p:txBody>
      </p:sp>
      <p:sp>
        <p:nvSpPr>
          <p:cNvPr id="199" name="Shape 199"/>
          <p:cNvSpPr txBox="1">
            <a:spLocks noGrp="1"/>
          </p:cNvSpPr>
          <p:nvPr>
            <p:ph type="body" idx="2"/>
          </p:nvPr>
        </p:nvSpPr>
        <p:spPr>
          <a:xfrm>
            <a:off x="6051100" y="1603500"/>
            <a:ext cx="2523600" cy="3416400"/>
          </a:xfrm>
          <a:prstGeom prst="rect">
            <a:avLst/>
          </a:prstGeom>
        </p:spPr>
        <p:txBody>
          <a:bodyPr spcFirstLastPara="1" wrap="square" lIns="91425" tIns="91425" rIns="91425" bIns="91425" anchor="t" anchorCtr="0">
            <a:noAutofit/>
          </a:bodyPr>
          <a:lstStyle/>
          <a:p>
            <a:pPr marL="0" lvl="0" indent="0" algn="ctr" rtl="0">
              <a:spcBef>
                <a:spcPts val="480"/>
              </a:spcBef>
              <a:spcAft>
                <a:spcPts val="0"/>
              </a:spcAft>
              <a:buClr>
                <a:schemeClr val="dk1"/>
              </a:buClr>
              <a:buSzPts val="1100"/>
              <a:buFont typeface="Arial"/>
              <a:buNone/>
            </a:pPr>
            <a:r>
              <a:rPr lang="zh-CN" sz="1600" b="1" dirty="0">
                <a:solidFill>
                  <a:schemeClr val="dk1"/>
                </a:solidFill>
                <a:latin typeface="+mj-lt"/>
                <a:ea typeface="Calibri"/>
                <a:cs typeface="Calibri"/>
                <a:sym typeface="Calibri"/>
              </a:rPr>
              <a:t>States with the highest median income:</a:t>
            </a:r>
            <a:endParaRPr sz="1600" b="1" dirty="0">
              <a:solidFill>
                <a:schemeClr val="dk1"/>
              </a:solidFill>
              <a:latin typeface="+mj-lt"/>
              <a:ea typeface="Calibri"/>
              <a:cs typeface="Calibri"/>
              <a:sym typeface="Calibri"/>
            </a:endParaRPr>
          </a:p>
          <a:p>
            <a:pPr marL="0" lvl="0" indent="0" rtl="0">
              <a:spcBef>
                <a:spcPts val="480"/>
              </a:spcBef>
              <a:spcAft>
                <a:spcPts val="0"/>
              </a:spcAft>
              <a:buClr>
                <a:schemeClr val="dk1"/>
              </a:buClr>
              <a:buSzPts val="1100"/>
              <a:buFont typeface="Arial"/>
              <a:buNone/>
            </a:pPr>
            <a:endParaRPr sz="1800" dirty="0">
              <a:solidFill>
                <a:schemeClr val="dk1"/>
              </a:solidFill>
              <a:latin typeface="Calibri"/>
              <a:ea typeface="Calibri"/>
              <a:cs typeface="Calibri"/>
              <a:sym typeface="Calibri"/>
            </a:endParaRPr>
          </a:p>
          <a:p>
            <a:pPr marL="0" lvl="0" indent="0">
              <a:spcBef>
                <a:spcPts val="480"/>
              </a:spcBef>
              <a:spcAft>
                <a:spcPts val="0"/>
              </a:spcAft>
              <a:buNone/>
            </a:pPr>
            <a:endParaRPr dirty="0"/>
          </a:p>
        </p:txBody>
      </p:sp>
      <p:pic>
        <p:nvPicPr>
          <p:cNvPr id="200" name="Shape 200"/>
          <p:cNvPicPr preferRelativeResize="0"/>
          <p:nvPr/>
        </p:nvPicPr>
        <p:blipFill>
          <a:blip r:embed="rId3">
            <a:alphaModFix/>
          </a:blip>
          <a:stretch>
            <a:fillRect/>
          </a:stretch>
        </p:blipFill>
        <p:spPr>
          <a:xfrm>
            <a:off x="104400" y="881825"/>
            <a:ext cx="6027500" cy="4205250"/>
          </a:xfrm>
          <a:prstGeom prst="rect">
            <a:avLst/>
          </a:prstGeom>
          <a:noFill/>
          <a:ln>
            <a:noFill/>
          </a:ln>
        </p:spPr>
      </p:pic>
      <p:graphicFrame>
        <p:nvGraphicFramePr>
          <p:cNvPr id="7" name="Diagram 6">
            <a:extLst>
              <a:ext uri="{FF2B5EF4-FFF2-40B4-BE49-F238E27FC236}">
                <a16:creationId xmlns:a16="http://schemas.microsoft.com/office/drawing/2014/main" id="{316D68D9-7E29-2A48-A1A5-7F8F712EC009}"/>
              </a:ext>
            </a:extLst>
          </p:cNvPr>
          <p:cNvGraphicFramePr/>
          <p:nvPr>
            <p:extLst>
              <p:ext uri="{D42A27DB-BD31-4B8C-83A1-F6EECF244321}">
                <p14:modId xmlns:p14="http://schemas.microsoft.com/office/powerpoint/2010/main" val="2186346334"/>
              </p:ext>
            </p:extLst>
          </p:nvPr>
        </p:nvGraphicFramePr>
        <p:xfrm>
          <a:off x="5919112" y="2511272"/>
          <a:ext cx="2555036" cy="21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758267" y="4261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Income Level Distribution</a:t>
            </a:r>
            <a:endParaRPr i="0" dirty="0">
              <a:latin typeface="+mj-lt"/>
            </a:endParaRPr>
          </a:p>
        </p:txBody>
      </p:sp>
      <p:sp>
        <p:nvSpPr>
          <p:cNvPr id="206" name="Shape 206"/>
          <p:cNvSpPr txBox="1">
            <a:spLocks noGrp="1"/>
          </p:cNvSpPr>
          <p:nvPr>
            <p:ph type="body" idx="2"/>
          </p:nvPr>
        </p:nvSpPr>
        <p:spPr>
          <a:xfrm>
            <a:off x="6054875" y="1845231"/>
            <a:ext cx="2629800" cy="3768300"/>
          </a:xfrm>
          <a:prstGeom prst="rect">
            <a:avLst/>
          </a:prstGeom>
        </p:spPr>
        <p:txBody>
          <a:bodyPr spcFirstLastPara="1" wrap="square" lIns="91425" tIns="91425" rIns="91425" bIns="91425" anchor="t" anchorCtr="0">
            <a:noAutofit/>
          </a:bodyPr>
          <a:lstStyle/>
          <a:p>
            <a:pPr marL="400050" lvl="0" indent="-285750" rtl="0">
              <a:spcBef>
                <a:spcPts val="480"/>
              </a:spcBef>
              <a:spcAft>
                <a:spcPts val="0"/>
              </a:spcAft>
              <a:buSzPts val="1800"/>
              <a:buFont typeface="Wingdings" pitchFamily="2" charset="2"/>
              <a:buChar char="v"/>
            </a:pPr>
            <a:r>
              <a:rPr lang="zh-CN" sz="1600" dirty="0"/>
              <a:t>States along the Missisippi River appear to have lower income in general</a:t>
            </a:r>
            <a:endParaRPr sz="1600" dirty="0"/>
          </a:p>
          <a:p>
            <a:pPr marL="0" lvl="0" indent="0" rtl="0">
              <a:spcBef>
                <a:spcPts val="480"/>
              </a:spcBef>
              <a:spcAft>
                <a:spcPts val="0"/>
              </a:spcAft>
              <a:buNone/>
            </a:pPr>
            <a:endParaRPr sz="1600" dirty="0"/>
          </a:p>
          <a:p>
            <a:pPr marL="400050" lvl="0" indent="-285750">
              <a:spcBef>
                <a:spcPts val="480"/>
              </a:spcBef>
              <a:spcAft>
                <a:spcPts val="0"/>
              </a:spcAft>
              <a:buSzPts val="1800"/>
              <a:buFont typeface="Wingdings" pitchFamily="2" charset="2"/>
              <a:buChar char="v"/>
            </a:pPr>
            <a:r>
              <a:rPr lang="zh-CN" sz="1600" dirty="0"/>
              <a:t>The North East region is wealthier compared to the rest of the states</a:t>
            </a:r>
            <a:endParaRPr sz="1600" dirty="0"/>
          </a:p>
        </p:txBody>
      </p:sp>
      <p:pic>
        <p:nvPicPr>
          <p:cNvPr id="207" name="Shape 207"/>
          <p:cNvPicPr preferRelativeResize="0"/>
          <p:nvPr/>
        </p:nvPicPr>
        <p:blipFill>
          <a:blip r:embed="rId3">
            <a:alphaModFix/>
          </a:blip>
          <a:stretch>
            <a:fillRect/>
          </a:stretch>
        </p:blipFill>
        <p:spPr>
          <a:xfrm>
            <a:off x="51350" y="1152475"/>
            <a:ext cx="6199011" cy="3585850"/>
          </a:xfrm>
          <a:prstGeom prst="rect">
            <a:avLst/>
          </a:prstGeom>
          <a:noFill/>
          <a:ln>
            <a:noFill/>
          </a:ln>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417486" y="442681"/>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t>Feature Engineering</a:t>
            </a:r>
            <a:endParaRPr i="0" dirty="0"/>
          </a:p>
        </p:txBody>
      </p:sp>
      <p:sp>
        <p:nvSpPr>
          <p:cNvPr id="213" name="Shape 213"/>
          <p:cNvSpPr txBox="1">
            <a:spLocks noGrp="1"/>
          </p:cNvSpPr>
          <p:nvPr>
            <p:ph type="body" idx="1"/>
          </p:nvPr>
        </p:nvSpPr>
        <p:spPr>
          <a:xfrm>
            <a:off x="311700" y="1218850"/>
            <a:ext cx="8520600" cy="3416400"/>
          </a:xfrm>
          <a:prstGeom prst="rect">
            <a:avLst/>
          </a:prstGeom>
        </p:spPr>
        <p:txBody>
          <a:bodyPr spcFirstLastPara="1" wrap="square" lIns="91425" tIns="91425" rIns="91425" bIns="91425" anchor="t" anchorCtr="0">
            <a:noAutofit/>
          </a:bodyPr>
          <a:lstStyle/>
          <a:p>
            <a:pPr marL="425450" lvl="0" indent="-285750">
              <a:lnSpc>
                <a:spcPct val="200000"/>
              </a:lnSpc>
              <a:spcBef>
                <a:spcPts val="480"/>
              </a:spcBef>
              <a:spcAft>
                <a:spcPts val="0"/>
              </a:spcAft>
              <a:buSzPts val="1400"/>
              <a:buFont typeface="Wingdings" pitchFamily="2" charset="2"/>
              <a:buChar char="v"/>
            </a:pPr>
            <a:r>
              <a:rPr lang="zh-CN" sz="1400" b="1" dirty="0"/>
              <a:t>Median Annual Income </a:t>
            </a:r>
            <a:r>
              <a:rPr lang="zh-CN" sz="1400" dirty="0"/>
              <a:t>per Household by State</a:t>
            </a:r>
            <a:endParaRPr sz="1400" dirty="0"/>
          </a:p>
          <a:p>
            <a:pPr marL="914400" lvl="1" indent="-317500">
              <a:lnSpc>
                <a:spcPct val="200000"/>
              </a:lnSpc>
              <a:spcBef>
                <a:spcPts val="0"/>
              </a:spcBef>
              <a:spcAft>
                <a:spcPts val="0"/>
              </a:spcAft>
              <a:buSzPts val="1400"/>
              <a:buChar char="○"/>
            </a:pPr>
            <a:r>
              <a:rPr lang="en-US" altLang="zh-CN" sz="1400" dirty="0"/>
              <a:t>I</a:t>
            </a:r>
            <a:r>
              <a:rPr lang="zh-CN" sz="1400" dirty="0"/>
              <a:t>ncome &lt; $39,000</a:t>
            </a:r>
            <a:endParaRPr sz="1400" dirty="0"/>
          </a:p>
          <a:p>
            <a:pPr marL="914400" lvl="1" indent="-317500">
              <a:lnSpc>
                <a:spcPct val="200000"/>
              </a:lnSpc>
              <a:spcBef>
                <a:spcPts val="0"/>
              </a:spcBef>
              <a:spcAft>
                <a:spcPts val="0"/>
              </a:spcAft>
              <a:buSzPts val="1400"/>
              <a:buChar char="○"/>
            </a:pPr>
            <a:r>
              <a:rPr lang="zh-CN" sz="1400" dirty="0"/>
              <a:t>$39,000 &lt;= </a:t>
            </a:r>
            <a:r>
              <a:rPr lang="en-US" altLang="zh-CN" sz="1400" dirty="0"/>
              <a:t>I</a:t>
            </a:r>
            <a:r>
              <a:rPr lang="zh-CN" sz="1400" dirty="0"/>
              <a:t>ncome &lt; $55,000</a:t>
            </a:r>
            <a:endParaRPr sz="1400" dirty="0"/>
          </a:p>
          <a:p>
            <a:pPr marL="914400" lvl="1" indent="-317500">
              <a:lnSpc>
                <a:spcPct val="200000"/>
              </a:lnSpc>
              <a:spcBef>
                <a:spcPts val="0"/>
              </a:spcBef>
              <a:spcAft>
                <a:spcPts val="0"/>
              </a:spcAft>
              <a:buSzPts val="1400"/>
              <a:buChar char="○"/>
            </a:pPr>
            <a:r>
              <a:rPr lang="en-US" altLang="zh-CN" sz="1400" dirty="0"/>
              <a:t>I</a:t>
            </a:r>
            <a:r>
              <a:rPr lang="zh-CN" sz="1400" dirty="0"/>
              <a:t>ncome &gt;= $55,000</a:t>
            </a:r>
            <a:endParaRPr sz="1400" dirty="0"/>
          </a:p>
          <a:p>
            <a:pPr marL="425450" lvl="0" indent="-285750">
              <a:lnSpc>
                <a:spcPct val="200000"/>
              </a:lnSpc>
              <a:spcBef>
                <a:spcPts val="0"/>
              </a:spcBef>
              <a:spcAft>
                <a:spcPts val="0"/>
              </a:spcAft>
              <a:buSzPts val="1400"/>
              <a:buFont typeface="Wingdings" pitchFamily="2" charset="2"/>
              <a:buChar char="v"/>
            </a:pPr>
            <a:r>
              <a:rPr lang="zh-CN" sz="1400" b="1" dirty="0"/>
              <a:t>GIA</a:t>
            </a:r>
            <a:endParaRPr sz="1400" b="1" dirty="0"/>
          </a:p>
          <a:p>
            <a:pPr marL="914400" lvl="1" indent="-317500">
              <a:lnSpc>
                <a:spcPct val="200000"/>
              </a:lnSpc>
              <a:spcBef>
                <a:spcPts val="0"/>
              </a:spcBef>
              <a:spcAft>
                <a:spcPts val="0"/>
              </a:spcAft>
              <a:buSzPts val="1400"/>
              <a:buChar char="○"/>
            </a:pPr>
            <a:r>
              <a:rPr lang="zh-CN" sz="1400" dirty="0"/>
              <a:t>Null or Other</a:t>
            </a:r>
            <a:endParaRPr sz="1400" dirty="0"/>
          </a:p>
          <a:p>
            <a:pPr marL="425450" lvl="0" indent="-285750" rtl="0">
              <a:lnSpc>
                <a:spcPct val="200000"/>
              </a:lnSpc>
              <a:spcBef>
                <a:spcPts val="0"/>
              </a:spcBef>
              <a:spcAft>
                <a:spcPts val="0"/>
              </a:spcAft>
              <a:buSzPts val="1400"/>
              <a:buFont typeface="Wingdings" pitchFamily="2" charset="2"/>
              <a:buChar char="v"/>
            </a:pPr>
            <a:r>
              <a:rPr lang="zh-CN" sz="1400" b="1" dirty="0"/>
              <a:t>GPA</a:t>
            </a:r>
            <a:endParaRPr sz="1400" b="1" dirty="0"/>
          </a:p>
          <a:p>
            <a:pPr marL="914400" lvl="1" indent="-317500" rtl="0">
              <a:lnSpc>
                <a:spcPct val="200000"/>
              </a:lnSpc>
              <a:spcBef>
                <a:spcPts val="0"/>
              </a:spcBef>
              <a:spcAft>
                <a:spcPts val="0"/>
              </a:spcAft>
              <a:buSzPts val="1400"/>
              <a:buChar char="○"/>
            </a:pPr>
            <a:r>
              <a:rPr lang="zh-CN" sz="1400" dirty="0"/>
              <a:t>Null or Other</a:t>
            </a:r>
            <a:endParaRPr sz="1400" dirty="0"/>
          </a:p>
          <a:p>
            <a:pPr marL="0" lvl="0" indent="0">
              <a:lnSpc>
                <a:spcPct val="100000"/>
              </a:lnSpc>
              <a:spcBef>
                <a:spcPts val="480"/>
              </a:spcBef>
              <a:spcAft>
                <a:spcPts val="0"/>
              </a:spcAft>
              <a:buNone/>
            </a:pPr>
            <a:endParaRPr sz="1400"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875950" y="1054525"/>
            <a:ext cx="6007175" cy="4088977"/>
          </a:xfrm>
          <a:prstGeom prst="rect">
            <a:avLst/>
          </a:prstGeom>
          <a:noFill/>
          <a:ln w="28575" cap="flat" cmpd="sng">
            <a:solidFill>
              <a:srgbClr val="9FC5E8"/>
            </a:solidFill>
            <a:prstDash val="solid"/>
            <a:round/>
            <a:headEnd type="none" w="sm" len="sm"/>
            <a:tailEnd type="none" w="sm" len="sm"/>
          </a:ln>
        </p:spPr>
      </p:pic>
      <p:sp>
        <p:nvSpPr>
          <p:cNvPr id="219" name="Shape 219"/>
          <p:cNvSpPr txBox="1">
            <a:spLocks noGrp="1"/>
          </p:cNvSpPr>
          <p:nvPr>
            <p:ph type="title"/>
          </p:nvPr>
        </p:nvSpPr>
        <p:spPr>
          <a:xfrm>
            <a:off x="1534444" y="212082"/>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sz="3000" i="0" dirty="0">
                <a:latin typeface="+mj-lt"/>
              </a:rPr>
              <a:t>Model Formulation</a:t>
            </a:r>
            <a:endParaRPr sz="3000" i="0" dirty="0">
              <a:latin typeface="+mj-lt"/>
            </a:endParaRPr>
          </a:p>
        </p:txBody>
      </p:sp>
      <p:sp>
        <p:nvSpPr>
          <p:cNvPr id="220" name="Shape 220"/>
          <p:cNvSpPr txBox="1">
            <a:spLocks noGrp="1"/>
          </p:cNvSpPr>
          <p:nvPr>
            <p:ph type="body" idx="1"/>
          </p:nvPr>
        </p:nvSpPr>
        <p:spPr>
          <a:xfrm>
            <a:off x="87250" y="706825"/>
            <a:ext cx="7584600" cy="347700"/>
          </a:xfrm>
          <a:prstGeom prst="rect">
            <a:avLst/>
          </a:prstGeom>
          <a:ln w="28575" cap="flat" cmpd="sng">
            <a:solidFill>
              <a:srgbClr val="93C47D"/>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480"/>
              </a:spcBef>
              <a:spcAft>
                <a:spcPts val="0"/>
              </a:spcAft>
              <a:buNone/>
            </a:pPr>
            <a:r>
              <a:rPr lang="zh-CN" sz="1100" b="1">
                <a:latin typeface="Arial"/>
                <a:ea typeface="Arial"/>
                <a:cs typeface="Arial"/>
                <a:sym typeface="Arial"/>
              </a:rPr>
              <a:t>DEATH = INTERCEPT + GIA + GPA + DISTRIBUTION_CHANNEL + CONTRACT_QUALIFIED + INCOME_LEVEL</a:t>
            </a:r>
            <a:endParaRPr sz="1100" b="1">
              <a:latin typeface="Arial"/>
              <a:ea typeface="Arial"/>
              <a:cs typeface="Arial"/>
              <a:sym typeface="Arial"/>
            </a:endParaRPr>
          </a:p>
          <a:p>
            <a:pPr marL="0" lvl="0" indent="0" rtl="0">
              <a:spcBef>
                <a:spcPts val="480"/>
              </a:spcBef>
              <a:spcAft>
                <a:spcPts val="0"/>
              </a:spcAft>
              <a:buNone/>
            </a:pPr>
            <a:endParaRPr sz="1100" b="1"/>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dissolve">
                                      <p:cBhvr>
                                        <p:cTn id="7"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529684" y="1097180"/>
            <a:ext cx="6954975" cy="3612725"/>
          </a:xfrm>
          <a:prstGeom prst="rect">
            <a:avLst/>
          </a:prstGeom>
          <a:noFill/>
          <a:ln>
            <a:noFill/>
          </a:ln>
        </p:spPr>
      </p:pic>
      <p:sp>
        <p:nvSpPr>
          <p:cNvPr id="226" name="Shape 226"/>
          <p:cNvSpPr txBox="1">
            <a:spLocks noGrp="1"/>
          </p:cNvSpPr>
          <p:nvPr>
            <p:ph type="title"/>
          </p:nvPr>
        </p:nvSpPr>
        <p:spPr>
          <a:xfrm>
            <a:off x="529684" y="369784"/>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sz="3000" i="0" dirty="0">
                <a:latin typeface="+mj-lt"/>
              </a:rPr>
              <a:t>Transforming the Coefficients</a:t>
            </a:r>
            <a:endParaRPr sz="3000" i="0" dirty="0">
              <a:latin typeface="+mj-lt"/>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0" y="348080"/>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Agenda</a:t>
            </a:r>
            <a:endParaRPr i="0" dirty="0">
              <a:latin typeface="+mj-lt"/>
            </a:endParaRPr>
          </a:p>
        </p:txBody>
      </p:sp>
      <p:graphicFrame>
        <p:nvGraphicFramePr>
          <p:cNvPr id="2" name="Diagram 1">
            <a:extLst>
              <a:ext uri="{FF2B5EF4-FFF2-40B4-BE49-F238E27FC236}">
                <a16:creationId xmlns:a16="http://schemas.microsoft.com/office/drawing/2014/main" id="{8403D240-42C9-6941-978F-BD97DBD9E5C0}"/>
              </a:ext>
            </a:extLst>
          </p:cNvPr>
          <p:cNvGraphicFramePr/>
          <p:nvPr>
            <p:extLst>
              <p:ext uri="{D42A27DB-BD31-4B8C-83A1-F6EECF244321}">
                <p14:modId xmlns:p14="http://schemas.microsoft.com/office/powerpoint/2010/main" val="3964042716"/>
              </p:ext>
            </p:extLst>
          </p:nvPr>
        </p:nvGraphicFramePr>
        <p:xfrm>
          <a:off x="1212300" y="1012053"/>
          <a:ext cx="6096000" cy="385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27104" y="40249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i="0" dirty="0">
                <a:latin typeface="+mj-lt"/>
              </a:rPr>
              <a:t>Model Coefficients — Income Level </a:t>
            </a:r>
            <a:endParaRPr i="0" dirty="0">
              <a:latin typeface="+mj-lt"/>
            </a:endParaRPr>
          </a:p>
        </p:txBody>
      </p:sp>
      <p:sp>
        <p:nvSpPr>
          <p:cNvPr id="232" name="Shape 232"/>
          <p:cNvSpPr txBox="1">
            <a:spLocks noGrp="1"/>
          </p:cNvSpPr>
          <p:nvPr>
            <p:ph type="body" idx="1"/>
          </p:nvPr>
        </p:nvSpPr>
        <p:spPr>
          <a:xfrm>
            <a:off x="244525" y="1094900"/>
            <a:ext cx="8520600" cy="3416400"/>
          </a:xfrm>
          <a:prstGeom prst="rect">
            <a:avLst/>
          </a:prstGeom>
        </p:spPr>
        <p:txBody>
          <a:bodyPr spcFirstLastPara="1" wrap="square" lIns="91425" tIns="91425" rIns="91425" bIns="91425" anchor="t" anchorCtr="0">
            <a:noAutofit/>
          </a:bodyPr>
          <a:lstStyle/>
          <a:p>
            <a:pPr marL="400050" lvl="0" indent="-285750" rtl="0">
              <a:lnSpc>
                <a:spcPct val="150000"/>
              </a:lnSpc>
              <a:spcBef>
                <a:spcPts val="480"/>
              </a:spcBef>
              <a:spcAft>
                <a:spcPts val="0"/>
              </a:spcAft>
              <a:buSzPts val="1800"/>
              <a:buFont typeface="Wingdings" pitchFamily="2" charset="2"/>
              <a:buChar char="v"/>
            </a:pPr>
            <a:r>
              <a:rPr lang="zh-CN" sz="1800" dirty="0"/>
              <a:t>Coefficient</a:t>
            </a:r>
            <a:endParaRPr sz="1800" dirty="0"/>
          </a:p>
          <a:p>
            <a:pPr marL="914400" lvl="1" indent="-342900" rtl="0">
              <a:lnSpc>
                <a:spcPct val="150000"/>
              </a:lnSpc>
              <a:spcBef>
                <a:spcPts val="0"/>
              </a:spcBef>
              <a:spcAft>
                <a:spcPts val="0"/>
              </a:spcAft>
              <a:buSzPts val="1800"/>
              <a:buChar char="○"/>
            </a:pPr>
            <a:r>
              <a:rPr lang="en-US" altLang="zh-CN" sz="1800" dirty="0"/>
              <a:t>I</a:t>
            </a:r>
            <a:r>
              <a:rPr lang="zh-CN" sz="1800" dirty="0"/>
              <a:t>ncome_level 1 = 1</a:t>
            </a:r>
            <a:endParaRPr sz="1800" dirty="0"/>
          </a:p>
          <a:p>
            <a:pPr marL="914400" lvl="1" indent="-342900" rtl="0">
              <a:lnSpc>
                <a:spcPct val="150000"/>
              </a:lnSpc>
              <a:spcBef>
                <a:spcPts val="0"/>
              </a:spcBef>
              <a:spcAft>
                <a:spcPts val="0"/>
              </a:spcAft>
              <a:buSzPts val="1800"/>
              <a:buChar char="○"/>
            </a:pPr>
            <a:r>
              <a:rPr lang="en-US" altLang="zh-CN" sz="1800" dirty="0"/>
              <a:t>I</a:t>
            </a:r>
            <a:r>
              <a:rPr lang="zh-CN" sz="1800" dirty="0"/>
              <a:t>ncome_level 2 = 0.957</a:t>
            </a:r>
            <a:endParaRPr sz="1800" dirty="0"/>
          </a:p>
          <a:p>
            <a:pPr marL="914400" lvl="1" indent="-342900" rtl="0">
              <a:lnSpc>
                <a:spcPct val="150000"/>
              </a:lnSpc>
              <a:spcBef>
                <a:spcPts val="0"/>
              </a:spcBef>
              <a:spcAft>
                <a:spcPts val="0"/>
              </a:spcAft>
              <a:buSzPts val="1800"/>
              <a:buChar char="○"/>
            </a:pPr>
            <a:r>
              <a:rPr lang="en-US" altLang="zh-CN" sz="1800" dirty="0"/>
              <a:t>I</a:t>
            </a:r>
            <a:r>
              <a:rPr lang="zh-CN" sz="1800" dirty="0"/>
              <a:t>ncome_level 3 = 0.897</a:t>
            </a:r>
            <a:endParaRPr sz="1800" dirty="0"/>
          </a:p>
          <a:p>
            <a:pPr marL="400050" lvl="0" indent="-285750" rtl="0">
              <a:lnSpc>
                <a:spcPct val="150000"/>
              </a:lnSpc>
              <a:spcBef>
                <a:spcPts val="0"/>
              </a:spcBef>
              <a:spcAft>
                <a:spcPts val="0"/>
              </a:spcAft>
              <a:buSzPts val="1800"/>
              <a:buFont typeface="Wingdings" pitchFamily="2" charset="2"/>
              <a:buChar char="v"/>
            </a:pPr>
            <a:r>
              <a:rPr lang="zh-CN" sz="1800" dirty="0"/>
              <a:t>Interpretation</a:t>
            </a:r>
            <a:endParaRPr sz="1800" dirty="0"/>
          </a:p>
          <a:p>
            <a:pPr marL="914400" lvl="1" indent="-342900" rtl="0">
              <a:lnSpc>
                <a:spcPct val="150000"/>
              </a:lnSpc>
              <a:spcBef>
                <a:spcPts val="0"/>
              </a:spcBef>
              <a:spcAft>
                <a:spcPts val="0"/>
              </a:spcAft>
              <a:buSzPts val="1800"/>
              <a:buChar char="○"/>
            </a:pPr>
            <a:r>
              <a:rPr lang="en-US" altLang="zh-CN" sz="1800" dirty="0"/>
              <a:t>M</a:t>
            </a:r>
            <a:r>
              <a:rPr lang="zh-CN" sz="1800" dirty="0"/>
              <a:t>ortality rate decreased by 4.3% if in income_level 2 bracket</a:t>
            </a:r>
            <a:endParaRPr sz="1800" dirty="0"/>
          </a:p>
          <a:p>
            <a:pPr marL="914400" lvl="1" indent="-342900" rtl="0">
              <a:lnSpc>
                <a:spcPct val="150000"/>
              </a:lnSpc>
              <a:spcBef>
                <a:spcPts val="0"/>
              </a:spcBef>
              <a:spcAft>
                <a:spcPts val="0"/>
              </a:spcAft>
              <a:buSzPts val="1800"/>
              <a:buChar char="○"/>
            </a:pPr>
            <a:r>
              <a:rPr lang="en-US" altLang="zh-CN" sz="1800" dirty="0"/>
              <a:t>M</a:t>
            </a:r>
            <a:r>
              <a:rPr lang="zh-CN" sz="1800" dirty="0"/>
              <a:t>ortality rate decreased by 10.3% if in income_level 3 bracket</a:t>
            </a:r>
            <a:endParaRPr sz="1800" dirty="0"/>
          </a:p>
          <a:p>
            <a:pPr marL="400050" lvl="0" indent="-285750" rtl="0">
              <a:lnSpc>
                <a:spcPct val="150000"/>
              </a:lnSpc>
              <a:spcBef>
                <a:spcPts val="0"/>
              </a:spcBef>
              <a:spcAft>
                <a:spcPts val="0"/>
              </a:spcAft>
              <a:buSzPts val="1800"/>
              <a:buFont typeface="Wingdings" pitchFamily="2" charset="2"/>
              <a:buChar char="v"/>
            </a:pPr>
            <a:r>
              <a:rPr lang="zh-CN" sz="1800" dirty="0"/>
              <a:t>Insight</a:t>
            </a:r>
            <a:endParaRPr sz="1800" dirty="0"/>
          </a:p>
          <a:p>
            <a:pPr marL="914400" lvl="1" indent="-342900" rtl="0">
              <a:lnSpc>
                <a:spcPct val="150000"/>
              </a:lnSpc>
              <a:spcBef>
                <a:spcPts val="0"/>
              </a:spcBef>
              <a:spcAft>
                <a:spcPts val="0"/>
              </a:spcAft>
              <a:buSzPts val="1800"/>
              <a:buChar char="○"/>
            </a:pPr>
            <a:r>
              <a:rPr lang="en-US" altLang="zh-CN" sz="1800" dirty="0"/>
              <a:t>H</a:t>
            </a:r>
            <a:r>
              <a:rPr lang="zh-CN" sz="1800" dirty="0"/>
              <a:t>igher </a:t>
            </a:r>
            <a:r>
              <a:rPr lang="en-US" altLang="zh-CN" sz="1800" dirty="0"/>
              <a:t>i</a:t>
            </a:r>
            <a:r>
              <a:rPr lang="zh-CN" sz="1800" dirty="0"/>
              <a:t>ncome -&gt; </a:t>
            </a:r>
            <a:r>
              <a:rPr lang="en-US" altLang="zh-CN" sz="1800" dirty="0"/>
              <a:t>b</a:t>
            </a:r>
            <a:r>
              <a:rPr lang="zh-CN" sz="1800" dirty="0"/>
              <a:t>etter </a:t>
            </a:r>
            <a:r>
              <a:rPr lang="en-US" altLang="zh-CN" sz="1800" dirty="0"/>
              <a:t>h</a:t>
            </a:r>
            <a:r>
              <a:rPr lang="zh-CN" sz="1800" dirty="0"/>
              <a:t>ealth</a:t>
            </a:r>
            <a:endParaRPr sz="18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623400" y="455658"/>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Model Coefficients — GIA </a:t>
            </a:r>
            <a:endParaRPr i="0" dirty="0">
              <a:latin typeface="+mj-lt"/>
            </a:endParaRPr>
          </a:p>
        </p:txBody>
      </p:sp>
      <p:sp>
        <p:nvSpPr>
          <p:cNvPr id="238" name="Shape 238"/>
          <p:cNvSpPr txBox="1">
            <a:spLocks noGrp="1"/>
          </p:cNvSpPr>
          <p:nvPr>
            <p:ph type="body" idx="1"/>
          </p:nvPr>
        </p:nvSpPr>
        <p:spPr>
          <a:xfrm>
            <a:off x="233450" y="1136700"/>
            <a:ext cx="8793592" cy="3416400"/>
          </a:xfrm>
          <a:prstGeom prst="rect">
            <a:avLst/>
          </a:prstGeom>
        </p:spPr>
        <p:txBody>
          <a:bodyPr spcFirstLastPara="1" wrap="square" lIns="91425" tIns="91425" rIns="91425" bIns="91425" anchor="t" anchorCtr="0">
            <a:noAutofit/>
          </a:bodyPr>
          <a:lstStyle/>
          <a:p>
            <a:pPr marL="400050" lvl="0" indent="-285750" rtl="0">
              <a:lnSpc>
                <a:spcPct val="150000"/>
              </a:lnSpc>
              <a:spcBef>
                <a:spcPts val="480"/>
              </a:spcBef>
              <a:spcAft>
                <a:spcPts val="0"/>
              </a:spcAft>
              <a:buSzPts val="1800"/>
              <a:buFont typeface="Wingdings" pitchFamily="2" charset="2"/>
              <a:buChar char="v"/>
            </a:pPr>
            <a:r>
              <a:rPr lang="zh-CN" sz="1800" b="1" dirty="0">
                <a:latin typeface="Arial"/>
                <a:ea typeface="Arial"/>
                <a:cs typeface="Arial"/>
                <a:sym typeface="Arial"/>
              </a:rPr>
              <a:t>Coefficient</a:t>
            </a:r>
            <a:endParaRPr sz="1800" b="1" dirty="0">
              <a:latin typeface="Arial"/>
              <a:ea typeface="Arial"/>
              <a:cs typeface="Arial"/>
              <a:sym typeface="Arial"/>
            </a:endParaRPr>
          </a:p>
          <a:p>
            <a:pPr marL="914400" lvl="1" indent="-342900" rtl="0">
              <a:lnSpc>
                <a:spcPct val="150000"/>
              </a:lnSpc>
              <a:spcBef>
                <a:spcPts val="0"/>
              </a:spcBef>
              <a:spcAft>
                <a:spcPts val="0"/>
              </a:spcAft>
              <a:buSzPts val="1800"/>
              <a:buFont typeface="Arial"/>
              <a:buChar char="○"/>
            </a:pPr>
            <a:r>
              <a:rPr lang="zh-CN" sz="1800" dirty="0">
                <a:latin typeface="Arial"/>
                <a:ea typeface="Arial"/>
                <a:cs typeface="Arial"/>
                <a:sym typeface="Arial"/>
              </a:rPr>
              <a:t>GIA 0 = 1 </a:t>
            </a:r>
            <a:endParaRPr sz="1800" dirty="0">
              <a:latin typeface="Arial"/>
              <a:ea typeface="Arial"/>
              <a:cs typeface="Arial"/>
              <a:sym typeface="Arial"/>
            </a:endParaRPr>
          </a:p>
          <a:p>
            <a:pPr marL="914400" lvl="1" indent="-342900" rtl="0">
              <a:lnSpc>
                <a:spcPct val="150000"/>
              </a:lnSpc>
              <a:spcBef>
                <a:spcPts val="0"/>
              </a:spcBef>
              <a:spcAft>
                <a:spcPts val="0"/>
              </a:spcAft>
              <a:buSzPts val="1800"/>
              <a:buFont typeface="Arial"/>
              <a:buChar char="○"/>
            </a:pPr>
            <a:r>
              <a:rPr lang="zh-CN" sz="1800" dirty="0">
                <a:latin typeface="Arial"/>
                <a:ea typeface="Arial"/>
                <a:cs typeface="Arial"/>
                <a:sym typeface="Arial"/>
              </a:rPr>
              <a:t>GIA 1 = 0.955</a:t>
            </a:r>
            <a:endParaRPr sz="1800" dirty="0">
              <a:latin typeface="Arial"/>
              <a:ea typeface="Arial"/>
              <a:cs typeface="Arial"/>
              <a:sym typeface="Arial"/>
            </a:endParaRPr>
          </a:p>
          <a:p>
            <a:pPr marL="400050" lvl="0" indent="-285750" rtl="0">
              <a:lnSpc>
                <a:spcPct val="150000"/>
              </a:lnSpc>
              <a:spcBef>
                <a:spcPts val="0"/>
              </a:spcBef>
              <a:spcAft>
                <a:spcPts val="0"/>
              </a:spcAft>
              <a:buSzPts val="1800"/>
              <a:buFont typeface="Wingdings" pitchFamily="2" charset="2"/>
              <a:buChar char="v"/>
            </a:pPr>
            <a:r>
              <a:rPr lang="zh-CN" sz="1800" b="1" dirty="0">
                <a:latin typeface="Arial"/>
                <a:ea typeface="Arial"/>
                <a:cs typeface="Arial"/>
                <a:sym typeface="Arial"/>
              </a:rPr>
              <a:t>Interpretation</a:t>
            </a:r>
            <a:endParaRPr sz="1800" b="1" dirty="0">
              <a:latin typeface="Arial"/>
              <a:ea typeface="Arial"/>
              <a:cs typeface="Arial"/>
              <a:sym typeface="Arial"/>
            </a:endParaRPr>
          </a:p>
          <a:p>
            <a:pPr marL="914400" lvl="1" indent="-342900">
              <a:lnSpc>
                <a:spcPct val="150000"/>
              </a:lnSpc>
              <a:spcBef>
                <a:spcPts val="0"/>
              </a:spcBef>
              <a:spcAft>
                <a:spcPts val="0"/>
              </a:spcAft>
              <a:buSzPts val="1800"/>
              <a:buFont typeface="Arial"/>
              <a:buChar char="○"/>
            </a:pPr>
            <a:r>
              <a:rPr lang="en-US" altLang="zh-CN" sz="1800" dirty="0">
                <a:latin typeface="Arial"/>
                <a:ea typeface="Arial"/>
                <a:cs typeface="Arial"/>
                <a:sym typeface="Arial"/>
              </a:rPr>
              <a:t>M</a:t>
            </a:r>
            <a:r>
              <a:rPr lang="zh-CN" sz="1800" dirty="0">
                <a:latin typeface="Arial"/>
                <a:ea typeface="Arial"/>
                <a:cs typeface="Arial"/>
                <a:sym typeface="Arial"/>
              </a:rPr>
              <a:t>ortality rate decreased by 4.5% with GIA</a:t>
            </a:r>
            <a:endParaRPr sz="1800" dirty="0">
              <a:latin typeface="Arial"/>
              <a:ea typeface="Arial"/>
              <a:cs typeface="Arial"/>
              <a:sym typeface="Arial"/>
            </a:endParaRPr>
          </a:p>
          <a:p>
            <a:pPr marL="400050" lvl="0" indent="-285750" rtl="0">
              <a:lnSpc>
                <a:spcPct val="150000"/>
              </a:lnSpc>
              <a:spcBef>
                <a:spcPts val="0"/>
              </a:spcBef>
              <a:spcAft>
                <a:spcPts val="0"/>
              </a:spcAft>
              <a:buSzPts val="1800"/>
              <a:buFont typeface="Wingdings" pitchFamily="2" charset="2"/>
              <a:buChar char="v"/>
            </a:pPr>
            <a:r>
              <a:rPr lang="zh-CN" sz="1800" b="1" dirty="0">
                <a:latin typeface="Arial"/>
                <a:ea typeface="Arial"/>
                <a:cs typeface="Arial"/>
                <a:sym typeface="Arial"/>
              </a:rPr>
              <a:t>Insight</a:t>
            </a:r>
            <a:endParaRPr sz="1800" b="1" dirty="0">
              <a:latin typeface="Arial"/>
              <a:ea typeface="Arial"/>
              <a:cs typeface="Arial"/>
              <a:sym typeface="Arial"/>
            </a:endParaRPr>
          </a:p>
          <a:p>
            <a:pPr marL="914400" lvl="1" indent="-342900" rtl="0">
              <a:lnSpc>
                <a:spcPct val="150000"/>
              </a:lnSpc>
              <a:spcBef>
                <a:spcPts val="0"/>
              </a:spcBef>
              <a:spcAft>
                <a:spcPts val="0"/>
              </a:spcAft>
              <a:buSzPts val="1800"/>
              <a:buFont typeface="Arial"/>
              <a:buChar char="○"/>
            </a:pPr>
            <a:r>
              <a:rPr lang="en-US" altLang="zh-CN" sz="1800" dirty="0">
                <a:latin typeface="Arial"/>
                <a:ea typeface="Arial"/>
                <a:cs typeface="Arial"/>
                <a:sym typeface="Arial"/>
              </a:rPr>
              <a:t>P</a:t>
            </a:r>
            <a:r>
              <a:rPr lang="zh-CN" sz="1800" dirty="0">
                <a:latin typeface="Arial"/>
                <a:ea typeface="Arial"/>
                <a:cs typeface="Arial"/>
                <a:sym typeface="Arial"/>
              </a:rPr>
              <a:t>eople who purchase GIA are more confident about their health condition</a:t>
            </a:r>
            <a:endParaRPr sz="1800" dirty="0">
              <a:latin typeface="Arial"/>
              <a:ea typeface="Arial"/>
              <a:cs typeface="Arial"/>
              <a:sym typeface="Arial"/>
            </a:endParaRPr>
          </a:p>
          <a:p>
            <a:pPr marL="914400" lvl="1" indent="-342900">
              <a:lnSpc>
                <a:spcPct val="150000"/>
              </a:lnSpc>
              <a:spcBef>
                <a:spcPts val="0"/>
              </a:spcBef>
              <a:spcAft>
                <a:spcPts val="0"/>
              </a:spcAft>
              <a:buSzPts val="1800"/>
              <a:buFont typeface="Arial"/>
              <a:buChar char="○"/>
            </a:pPr>
            <a:r>
              <a:rPr lang="en-US" altLang="zh-CN" sz="1800" dirty="0">
                <a:latin typeface="Arial"/>
                <a:ea typeface="Arial"/>
                <a:cs typeface="Arial"/>
                <a:sym typeface="Arial"/>
              </a:rPr>
              <a:t>M</a:t>
            </a:r>
            <a:r>
              <a:rPr lang="zh-CN" sz="1800" dirty="0">
                <a:latin typeface="Arial"/>
                <a:ea typeface="Arial"/>
                <a:cs typeface="Arial"/>
                <a:sym typeface="Arial"/>
              </a:rPr>
              <a:t>ore risk-aversed -&gt; </a:t>
            </a:r>
            <a:r>
              <a:rPr lang="en-US" altLang="zh-CN" sz="1800" dirty="0">
                <a:latin typeface="Arial"/>
                <a:ea typeface="Arial"/>
                <a:cs typeface="Arial"/>
                <a:sym typeface="Arial"/>
              </a:rPr>
              <a:t>M</a:t>
            </a:r>
            <a:r>
              <a:rPr lang="zh-CN" sz="1800" dirty="0">
                <a:latin typeface="Arial"/>
                <a:ea typeface="Arial"/>
                <a:cs typeface="Arial"/>
                <a:sym typeface="Arial"/>
              </a:rPr>
              <a:t>ore health concern</a:t>
            </a:r>
            <a:endParaRPr sz="1800"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234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i="0" dirty="0">
                <a:latin typeface="+mj-lt"/>
              </a:rPr>
              <a:t>Model Coefficients — GPA </a:t>
            </a:r>
            <a:endParaRPr i="0" dirty="0">
              <a:latin typeface="+mj-lt"/>
            </a:endParaRPr>
          </a:p>
        </p:txBody>
      </p:sp>
      <p:sp>
        <p:nvSpPr>
          <p:cNvPr id="244" name="Shape 244"/>
          <p:cNvSpPr txBox="1">
            <a:spLocks noGrp="1"/>
          </p:cNvSpPr>
          <p:nvPr>
            <p:ph type="body" idx="1"/>
          </p:nvPr>
        </p:nvSpPr>
        <p:spPr>
          <a:xfrm>
            <a:off x="334500" y="1226475"/>
            <a:ext cx="8475000" cy="3416400"/>
          </a:xfrm>
          <a:prstGeom prst="rect">
            <a:avLst/>
          </a:prstGeom>
        </p:spPr>
        <p:txBody>
          <a:bodyPr spcFirstLastPara="1" wrap="square" lIns="91425" tIns="91425" rIns="91425" bIns="91425" anchor="t" anchorCtr="0">
            <a:noAutofit/>
          </a:bodyPr>
          <a:lstStyle/>
          <a:p>
            <a:pPr marL="400050" lvl="0" indent="-285750" rtl="0">
              <a:lnSpc>
                <a:spcPct val="150000"/>
              </a:lnSpc>
              <a:spcBef>
                <a:spcPts val="480"/>
              </a:spcBef>
              <a:spcAft>
                <a:spcPts val="0"/>
              </a:spcAft>
              <a:buSzPts val="1800"/>
              <a:buFont typeface="Wingdings" pitchFamily="2" charset="2"/>
              <a:buChar char="v"/>
            </a:pPr>
            <a:r>
              <a:rPr lang="zh-CN" sz="1800" b="1" dirty="0">
                <a:latin typeface="Arial"/>
                <a:ea typeface="Arial"/>
                <a:cs typeface="Arial"/>
                <a:sym typeface="Arial"/>
              </a:rPr>
              <a:t>Coefficient</a:t>
            </a:r>
            <a:endParaRPr sz="1800" b="1" dirty="0">
              <a:latin typeface="Arial"/>
              <a:ea typeface="Arial"/>
              <a:cs typeface="Arial"/>
              <a:sym typeface="Arial"/>
            </a:endParaRPr>
          </a:p>
          <a:p>
            <a:pPr marL="914400" lvl="1" indent="-342900" rtl="0">
              <a:lnSpc>
                <a:spcPct val="150000"/>
              </a:lnSpc>
              <a:spcBef>
                <a:spcPts val="0"/>
              </a:spcBef>
              <a:spcAft>
                <a:spcPts val="0"/>
              </a:spcAft>
              <a:buSzPts val="1800"/>
              <a:buFont typeface="Arial"/>
              <a:buChar char="○"/>
            </a:pPr>
            <a:r>
              <a:rPr lang="zh-CN" sz="1800" dirty="0">
                <a:latin typeface="Arial"/>
                <a:ea typeface="Arial"/>
                <a:cs typeface="Arial"/>
                <a:sym typeface="Arial"/>
              </a:rPr>
              <a:t>GPA 0 = 1</a:t>
            </a:r>
            <a:endParaRPr sz="1800" dirty="0">
              <a:latin typeface="Arial"/>
              <a:ea typeface="Arial"/>
              <a:cs typeface="Arial"/>
              <a:sym typeface="Arial"/>
            </a:endParaRPr>
          </a:p>
          <a:p>
            <a:pPr marL="914400" lvl="1" indent="-342900" rtl="0">
              <a:lnSpc>
                <a:spcPct val="150000"/>
              </a:lnSpc>
              <a:spcBef>
                <a:spcPts val="0"/>
              </a:spcBef>
              <a:spcAft>
                <a:spcPts val="0"/>
              </a:spcAft>
              <a:buSzPts val="1800"/>
              <a:buFont typeface="Arial"/>
              <a:buChar char="○"/>
            </a:pPr>
            <a:r>
              <a:rPr lang="zh-CN" sz="1800" dirty="0">
                <a:latin typeface="Arial"/>
                <a:ea typeface="Arial"/>
                <a:cs typeface="Arial"/>
                <a:sym typeface="Arial"/>
              </a:rPr>
              <a:t>GPA 1 = 0.944</a:t>
            </a:r>
            <a:endParaRPr sz="1800" dirty="0">
              <a:latin typeface="Arial"/>
              <a:ea typeface="Arial"/>
              <a:cs typeface="Arial"/>
              <a:sym typeface="Arial"/>
            </a:endParaRPr>
          </a:p>
          <a:p>
            <a:pPr marL="400050" lvl="0" indent="-285750" rtl="0">
              <a:lnSpc>
                <a:spcPct val="150000"/>
              </a:lnSpc>
              <a:spcBef>
                <a:spcPts val="0"/>
              </a:spcBef>
              <a:spcAft>
                <a:spcPts val="0"/>
              </a:spcAft>
              <a:buSzPts val="1800"/>
              <a:buFont typeface="Wingdings" pitchFamily="2" charset="2"/>
              <a:buChar char="v"/>
            </a:pPr>
            <a:r>
              <a:rPr lang="zh-CN" sz="1800" b="1" dirty="0">
                <a:latin typeface="Arial"/>
                <a:ea typeface="Arial"/>
                <a:cs typeface="Arial"/>
                <a:sym typeface="Arial"/>
              </a:rPr>
              <a:t>Interpretation</a:t>
            </a:r>
            <a:endParaRPr sz="1800" b="1" dirty="0">
              <a:latin typeface="Arial"/>
              <a:ea typeface="Arial"/>
              <a:cs typeface="Arial"/>
              <a:sym typeface="Arial"/>
            </a:endParaRPr>
          </a:p>
          <a:p>
            <a:pPr marL="914400" lvl="1" indent="-342900" rtl="0">
              <a:lnSpc>
                <a:spcPct val="150000"/>
              </a:lnSpc>
              <a:spcBef>
                <a:spcPts val="0"/>
              </a:spcBef>
              <a:spcAft>
                <a:spcPts val="0"/>
              </a:spcAft>
              <a:buSzPts val="1800"/>
              <a:buFont typeface="Arial"/>
              <a:buChar char="○"/>
            </a:pPr>
            <a:r>
              <a:rPr lang="en-US" altLang="zh-CN" sz="1800" dirty="0">
                <a:latin typeface="Arial"/>
                <a:ea typeface="Arial"/>
                <a:cs typeface="Arial"/>
                <a:sym typeface="Arial"/>
              </a:rPr>
              <a:t>M</a:t>
            </a:r>
            <a:r>
              <a:rPr lang="zh-CN" sz="1800" dirty="0">
                <a:latin typeface="Arial"/>
                <a:ea typeface="Arial"/>
                <a:cs typeface="Arial"/>
                <a:sym typeface="Arial"/>
              </a:rPr>
              <a:t>ortality rate decreased by 5.6% with GPA</a:t>
            </a:r>
            <a:endParaRPr sz="1800" dirty="0">
              <a:latin typeface="Arial"/>
              <a:ea typeface="Arial"/>
              <a:cs typeface="Arial"/>
              <a:sym typeface="Arial"/>
            </a:endParaRPr>
          </a:p>
          <a:p>
            <a:pPr marL="400050" lvl="0" indent="-285750" rtl="0">
              <a:lnSpc>
                <a:spcPct val="150000"/>
              </a:lnSpc>
              <a:spcBef>
                <a:spcPts val="0"/>
              </a:spcBef>
              <a:spcAft>
                <a:spcPts val="0"/>
              </a:spcAft>
              <a:buSzPts val="1800"/>
              <a:buFont typeface="Wingdings" pitchFamily="2" charset="2"/>
              <a:buChar char="v"/>
            </a:pPr>
            <a:r>
              <a:rPr lang="zh-CN" sz="1800" b="1" dirty="0">
                <a:latin typeface="Arial"/>
                <a:ea typeface="Arial"/>
                <a:cs typeface="Arial"/>
                <a:sym typeface="Arial"/>
              </a:rPr>
              <a:t>Insight</a:t>
            </a:r>
            <a:endParaRPr sz="1800" b="1" dirty="0">
              <a:latin typeface="Arial"/>
              <a:ea typeface="Arial"/>
              <a:cs typeface="Arial"/>
              <a:sym typeface="Arial"/>
            </a:endParaRPr>
          </a:p>
          <a:p>
            <a:pPr marL="742950" lvl="1" indent="-273050" rtl="0">
              <a:lnSpc>
                <a:spcPct val="150000"/>
              </a:lnSpc>
              <a:spcBef>
                <a:spcPts val="0"/>
              </a:spcBef>
              <a:spcAft>
                <a:spcPts val="0"/>
              </a:spcAft>
              <a:buSzPts val="1800"/>
              <a:buFont typeface="Arial"/>
              <a:buChar char="○"/>
            </a:pPr>
            <a:r>
              <a:rPr lang="en-US" altLang="zh-CN" sz="1800" dirty="0">
                <a:latin typeface="Arial"/>
                <a:ea typeface="Arial"/>
                <a:cs typeface="Arial"/>
                <a:sym typeface="Arial"/>
              </a:rPr>
              <a:t>P</a:t>
            </a:r>
            <a:r>
              <a:rPr lang="zh-CN" sz="1800" dirty="0">
                <a:latin typeface="Arial"/>
                <a:ea typeface="Arial"/>
                <a:cs typeface="Arial"/>
                <a:sym typeface="Arial"/>
              </a:rPr>
              <a:t>eople who purchase GPA are more confident about their health condition</a:t>
            </a:r>
            <a:endParaRPr sz="1800" dirty="0">
              <a:latin typeface="Arial"/>
              <a:ea typeface="Arial"/>
              <a:cs typeface="Arial"/>
              <a:sym typeface="Arial"/>
            </a:endParaRPr>
          </a:p>
          <a:p>
            <a:pPr marL="742950" lvl="1" indent="-273050" rtl="0">
              <a:lnSpc>
                <a:spcPct val="150000"/>
              </a:lnSpc>
              <a:spcBef>
                <a:spcPts val="0"/>
              </a:spcBef>
              <a:spcAft>
                <a:spcPts val="0"/>
              </a:spcAft>
              <a:buSzPts val="1800"/>
              <a:buFont typeface="Arial"/>
              <a:buChar char="○"/>
            </a:pPr>
            <a:r>
              <a:rPr lang="en-US" altLang="zh-CN" sz="1800" dirty="0">
                <a:latin typeface="Arial"/>
                <a:ea typeface="Arial"/>
                <a:cs typeface="Arial"/>
                <a:sym typeface="Arial"/>
              </a:rPr>
              <a:t>M</a:t>
            </a:r>
            <a:r>
              <a:rPr lang="zh-CN" sz="1800" dirty="0">
                <a:latin typeface="Arial"/>
                <a:ea typeface="Arial"/>
                <a:cs typeface="Arial"/>
                <a:sym typeface="Arial"/>
              </a:rPr>
              <a:t>ore risk-aversed -&gt; </a:t>
            </a:r>
            <a:r>
              <a:rPr lang="en-US" altLang="zh-CN" sz="1800" dirty="0">
                <a:latin typeface="Arial"/>
                <a:ea typeface="Arial"/>
                <a:cs typeface="Arial"/>
                <a:sym typeface="Arial"/>
              </a:rPr>
              <a:t>M</a:t>
            </a:r>
            <a:r>
              <a:rPr lang="zh-CN" sz="1800" dirty="0">
                <a:latin typeface="Arial"/>
                <a:ea typeface="Arial"/>
                <a:cs typeface="Arial"/>
                <a:sym typeface="Arial"/>
              </a:rPr>
              <a:t>ore health concern</a:t>
            </a:r>
            <a:endParaRPr sz="1800"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44941" y="391003"/>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sz="2800" i="0" dirty="0">
                <a:latin typeface="+mj-lt"/>
              </a:rPr>
              <a:t>Model Coefficients — Distribution Channel</a:t>
            </a:r>
            <a:endParaRPr sz="2800" i="0" dirty="0">
              <a:latin typeface="+mj-lt"/>
            </a:endParaRPr>
          </a:p>
        </p:txBody>
      </p:sp>
      <p:sp>
        <p:nvSpPr>
          <p:cNvPr id="250" name="Shape 250"/>
          <p:cNvSpPr txBox="1">
            <a:spLocks noGrp="1"/>
          </p:cNvSpPr>
          <p:nvPr>
            <p:ph type="body" idx="1"/>
          </p:nvPr>
        </p:nvSpPr>
        <p:spPr>
          <a:xfrm>
            <a:off x="322332" y="1056782"/>
            <a:ext cx="8520600" cy="3416400"/>
          </a:xfrm>
          <a:prstGeom prst="rect">
            <a:avLst/>
          </a:prstGeom>
        </p:spPr>
        <p:txBody>
          <a:bodyPr spcFirstLastPara="1" wrap="square" lIns="91425" tIns="91425" rIns="91425" bIns="91425" anchor="t" anchorCtr="0">
            <a:noAutofit/>
          </a:bodyPr>
          <a:lstStyle/>
          <a:p>
            <a:pPr marL="412750" lvl="0" indent="-285750" rtl="0">
              <a:lnSpc>
                <a:spcPct val="150000"/>
              </a:lnSpc>
              <a:spcBef>
                <a:spcPts val="480"/>
              </a:spcBef>
              <a:spcAft>
                <a:spcPts val="0"/>
              </a:spcAft>
              <a:buSzPts val="1600"/>
              <a:buFont typeface="Wingdings" pitchFamily="2" charset="2"/>
              <a:buChar char="v"/>
            </a:pPr>
            <a:r>
              <a:rPr lang="zh-CN" sz="1600" b="1" dirty="0"/>
              <a:t>Coefficient</a:t>
            </a:r>
            <a:endParaRPr sz="1600" b="1" dirty="0"/>
          </a:p>
          <a:p>
            <a:pPr marL="914400" lvl="1" indent="-330200" rtl="0">
              <a:lnSpc>
                <a:spcPct val="150000"/>
              </a:lnSpc>
              <a:spcBef>
                <a:spcPts val="0"/>
              </a:spcBef>
              <a:spcAft>
                <a:spcPts val="0"/>
              </a:spcAft>
              <a:buSzPts val="1600"/>
              <a:buChar char="○"/>
            </a:pPr>
            <a:r>
              <a:rPr lang="zh-CN" sz="1600" dirty="0"/>
              <a:t>distribution_channel B = 1</a:t>
            </a:r>
            <a:endParaRPr sz="1600" dirty="0"/>
          </a:p>
          <a:p>
            <a:pPr marL="914400" lvl="1" indent="-330200" rtl="0">
              <a:lnSpc>
                <a:spcPct val="150000"/>
              </a:lnSpc>
              <a:spcBef>
                <a:spcPts val="0"/>
              </a:spcBef>
              <a:spcAft>
                <a:spcPts val="0"/>
              </a:spcAft>
              <a:buSzPts val="1600"/>
              <a:buChar char="○"/>
            </a:pPr>
            <a:r>
              <a:rPr lang="zh-CN" sz="1600" dirty="0"/>
              <a:t>distribution_channel F = 1.206</a:t>
            </a:r>
            <a:endParaRPr sz="1600" dirty="0"/>
          </a:p>
          <a:p>
            <a:pPr marL="914400" lvl="1" indent="-330200" rtl="0">
              <a:lnSpc>
                <a:spcPct val="150000"/>
              </a:lnSpc>
              <a:spcBef>
                <a:spcPts val="0"/>
              </a:spcBef>
              <a:spcAft>
                <a:spcPts val="0"/>
              </a:spcAft>
              <a:buSzPts val="1600"/>
              <a:buChar char="○"/>
            </a:pPr>
            <a:r>
              <a:rPr lang="zh-CN" sz="1600" dirty="0"/>
              <a:t>distribution_channel W = 1.094</a:t>
            </a:r>
            <a:endParaRPr sz="1600" dirty="0"/>
          </a:p>
          <a:p>
            <a:pPr marL="412750" lvl="0" indent="-285750" rtl="0">
              <a:lnSpc>
                <a:spcPct val="150000"/>
              </a:lnSpc>
              <a:spcBef>
                <a:spcPts val="0"/>
              </a:spcBef>
              <a:spcAft>
                <a:spcPts val="0"/>
              </a:spcAft>
              <a:buSzPts val="1600"/>
              <a:buFont typeface="Wingdings" pitchFamily="2" charset="2"/>
              <a:buChar char="v"/>
            </a:pPr>
            <a:r>
              <a:rPr lang="zh-CN" sz="1600" b="1" dirty="0"/>
              <a:t>Interpretation</a:t>
            </a:r>
            <a:endParaRPr sz="1600" b="1" dirty="0"/>
          </a:p>
          <a:p>
            <a:pPr marL="914400" lvl="1" indent="-330200" rtl="0">
              <a:lnSpc>
                <a:spcPct val="150000"/>
              </a:lnSpc>
              <a:spcBef>
                <a:spcPts val="0"/>
              </a:spcBef>
              <a:spcAft>
                <a:spcPts val="0"/>
              </a:spcAft>
              <a:buSzPts val="1600"/>
              <a:buChar char="○"/>
            </a:pPr>
            <a:r>
              <a:rPr lang="en-US" altLang="zh-CN" sz="1600" dirty="0"/>
              <a:t>M</a:t>
            </a:r>
            <a:r>
              <a:rPr lang="zh-CN" sz="1600" dirty="0"/>
              <a:t>ortality rate increased by 20.6% through distribution from financial institutions</a:t>
            </a:r>
            <a:endParaRPr sz="1600" dirty="0"/>
          </a:p>
          <a:p>
            <a:pPr marL="914400" lvl="1" indent="-330200" rtl="0">
              <a:lnSpc>
                <a:spcPct val="150000"/>
              </a:lnSpc>
              <a:spcBef>
                <a:spcPts val="0"/>
              </a:spcBef>
              <a:spcAft>
                <a:spcPts val="0"/>
              </a:spcAft>
              <a:buSzPts val="1600"/>
              <a:buChar char="○"/>
            </a:pPr>
            <a:r>
              <a:rPr lang="en-US" altLang="zh-CN" sz="1600" dirty="0"/>
              <a:t>M</a:t>
            </a:r>
            <a:r>
              <a:rPr lang="zh-CN" sz="1600" dirty="0"/>
              <a:t>ortality rate increased by 9.4% through distribution from Regional W</a:t>
            </a:r>
            <a:r>
              <a:rPr lang="en-US" altLang="zh-CN" sz="1600" dirty="0"/>
              <a:t>a</a:t>
            </a:r>
            <a:r>
              <a:rPr lang="zh-CN" sz="1600" dirty="0"/>
              <a:t>rehouses</a:t>
            </a:r>
            <a:endParaRPr sz="1600" dirty="0"/>
          </a:p>
          <a:p>
            <a:pPr marL="412750" lvl="0" indent="-285750" rtl="0">
              <a:lnSpc>
                <a:spcPct val="150000"/>
              </a:lnSpc>
              <a:spcBef>
                <a:spcPts val="0"/>
              </a:spcBef>
              <a:spcAft>
                <a:spcPts val="0"/>
              </a:spcAft>
              <a:buSzPts val="1600"/>
              <a:buFont typeface="Wingdings" pitchFamily="2" charset="2"/>
              <a:buChar char="v"/>
            </a:pPr>
            <a:r>
              <a:rPr lang="zh-CN" sz="1600" b="1" dirty="0"/>
              <a:t>Insight</a:t>
            </a:r>
            <a:endParaRPr sz="1600" b="1" dirty="0"/>
          </a:p>
          <a:p>
            <a:pPr marL="914400" lvl="1" indent="-330200" rtl="0">
              <a:lnSpc>
                <a:spcPct val="150000"/>
              </a:lnSpc>
              <a:spcBef>
                <a:spcPts val="0"/>
              </a:spcBef>
              <a:spcAft>
                <a:spcPts val="0"/>
              </a:spcAft>
              <a:buSzPts val="1600"/>
              <a:buChar char="○"/>
            </a:pPr>
            <a:r>
              <a:rPr lang="en-US" altLang="zh-CN" sz="1600" dirty="0"/>
              <a:t>D</a:t>
            </a:r>
            <a:r>
              <a:rPr lang="zh-CN" sz="1600" dirty="0"/>
              <a:t>ifferent products distributed through different channels</a:t>
            </a:r>
            <a:endParaRPr sz="1600" dirty="0"/>
          </a:p>
          <a:p>
            <a:pPr marL="914400" lvl="1" indent="-330200" rtl="0">
              <a:lnSpc>
                <a:spcPct val="150000"/>
              </a:lnSpc>
              <a:spcBef>
                <a:spcPts val="0"/>
              </a:spcBef>
              <a:spcAft>
                <a:spcPts val="0"/>
              </a:spcAft>
              <a:buSzPts val="1600"/>
              <a:buChar char="○"/>
            </a:pPr>
            <a:r>
              <a:rPr lang="en-US" altLang="zh-CN" sz="1600" dirty="0"/>
              <a:t>D</a:t>
            </a:r>
            <a:r>
              <a:rPr lang="zh-CN" sz="1600" dirty="0"/>
              <a:t>ifferent people distributed among different channels</a:t>
            </a:r>
            <a:endParaRPr sz="16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35527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sz="2400" i="0" dirty="0">
                <a:latin typeface="+mj-lt"/>
              </a:rPr>
              <a:t>Model Coefficients — Contract Qualified</a:t>
            </a:r>
            <a:endParaRPr sz="2400" i="0" dirty="0">
              <a:latin typeface="+mj-lt"/>
            </a:endParaRPr>
          </a:p>
        </p:txBody>
      </p:sp>
      <p:sp>
        <p:nvSpPr>
          <p:cNvPr id="256" name="Shape 256"/>
          <p:cNvSpPr txBox="1">
            <a:spLocks noGrp="1"/>
          </p:cNvSpPr>
          <p:nvPr>
            <p:ph type="body" idx="1"/>
          </p:nvPr>
        </p:nvSpPr>
        <p:spPr>
          <a:xfrm>
            <a:off x="311700" y="927975"/>
            <a:ext cx="8389500" cy="3416400"/>
          </a:xfrm>
          <a:prstGeom prst="rect">
            <a:avLst/>
          </a:prstGeom>
        </p:spPr>
        <p:txBody>
          <a:bodyPr spcFirstLastPara="1" wrap="square" lIns="91425" tIns="91425" rIns="91425" bIns="91425" anchor="t" anchorCtr="0">
            <a:noAutofit/>
          </a:bodyPr>
          <a:lstStyle/>
          <a:p>
            <a:pPr lvl="0" rtl="0">
              <a:lnSpc>
                <a:spcPct val="150000"/>
              </a:lnSpc>
              <a:spcBef>
                <a:spcPts val="480"/>
              </a:spcBef>
              <a:spcAft>
                <a:spcPts val="0"/>
              </a:spcAft>
              <a:buSzPts val="2400"/>
              <a:buFont typeface="Wingdings" pitchFamily="2" charset="2"/>
              <a:buChar char="v"/>
            </a:pPr>
            <a:r>
              <a:rPr lang="zh-CN" sz="2000" dirty="0"/>
              <a:t>Coefficient</a:t>
            </a:r>
            <a:endParaRPr sz="2000" dirty="0"/>
          </a:p>
          <a:p>
            <a:pPr marL="914400" lvl="1" indent="-355600" rtl="0">
              <a:lnSpc>
                <a:spcPct val="150000"/>
              </a:lnSpc>
              <a:spcBef>
                <a:spcPts val="0"/>
              </a:spcBef>
              <a:spcAft>
                <a:spcPts val="0"/>
              </a:spcAft>
              <a:buSzPts val="2000"/>
              <a:buChar char="○"/>
            </a:pPr>
            <a:r>
              <a:rPr lang="zh-CN" dirty="0"/>
              <a:t>non_qualified = 1</a:t>
            </a:r>
            <a:endParaRPr dirty="0"/>
          </a:p>
          <a:p>
            <a:pPr marL="914400" lvl="1" indent="-355600" rtl="0">
              <a:lnSpc>
                <a:spcPct val="150000"/>
              </a:lnSpc>
              <a:spcBef>
                <a:spcPts val="0"/>
              </a:spcBef>
              <a:spcAft>
                <a:spcPts val="0"/>
              </a:spcAft>
              <a:buSzPts val="2000"/>
              <a:buChar char="○"/>
            </a:pPr>
            <a:r>
              <a:rPr lang="zh-CN" dirty="0"/>
              <a:t>qualified = 0.892</a:t>
            </a:r>
            <a:endParaRPr dirty="0"/>
          </a:p>
          <a:p>
            <a:pPr lvl="0" rtl="0">
              <a:lnSpc>
                <a:spcPct val="150000"/>
              </a:lnSpc>
              <a:spcBef>
                <a:spcPts val="0"/>
              </a:spcBef>
              <a:spcAft>
                <a:spcPts val="0"/>
              </a:spcAft>
              <a:buSzPts val="2400"/>
              <a:buFont typeface="Wingdings" pitchFamily="2" charset="2"/>
              <a:buChar char="v"/>
            </a:pPr>
            <a:r>
              <a:rPr lang="zh-CN" sz="2000" dirty="0"/>
              <a:t>Interpretation</a:t>
            </a:r>
            <a:endParaRPr sz="2000" dirty="0"/>
          </a:p>
          <a:p>
            <a:pPr marL="914400" lvl="1" indent="-355600" rtl="0">
              <a:lnSpc>
                <a:spcPct val="150000"/>
              </a:lnSpc>
              <a:spcBef>
                <a:spcPts val="0"/>
              </a:spcBef>
              <a:spcAft>
                <a:spcPts val="0"/>
              </a:spcAft>
              <a:buSzPts val="2000"/>
              <a:buChar char="○"/>
            </a:pPr>
            <a:r>
              <a:rPr lang="en-US" altLang="zh-CN" dirty="0"/>
              <a:t>M</a:t>
            </a:r>
            <a:r>
              <a:rPr lang="zh-CN" dirty="0"/>
              <a:t>ortality rate decreased by 10.8% if qualified</a:t>
            </a:r>
            <a:endParaRPr dirty="0"/>
          </a:p>
          <a:p>
            <a:pPr lvl="0" rtl="0">
              <a:lnSpc>
                <a:spcPct val="150000"/>
              </a:lnSpc>
              <a:spcBef>
                <a:spcPts val="0"/>
              </a:spcBef>
              <a:spcAft>
                <a:spcPts val="0"/>
              </a:spcAft>
              <a:buSzPts val="2400"/>
              <a:buFont typeface="Wingdings" pitchFamily="2" charset="2"/>
              <a:buChar char="v"/>
            </a:pPr>
            <a:r>
              <a:rPr lang="zh-CN" sz="2000" dirty="0"/>
              <a:t>Insight</a:t>
            </a:r>
            <a:endParaRPr sz="2000" dirty="0"/>
          </a:p>
          <a:p>
            <a:pPr marL="914400" lvl="1" indent="-355600" rtl="0">
              <a:lnSpc>
                <a:spcPct val="150000"/>
              </a:lnSpc>
              <a:spcBef>
                <a:spcPts val="0"/>
              </a:spcBef>
              <a:spcAft>
                <a:spcPts val="0"/>
              </a:spcAft>
              <a:buSzPts val="2000"/>
              <a:buChar char="○"/>
            </a:pPr>
            <a:r>
              <a:rPr lang="en-US" altLang="zh-CN" dirty="0"/>
              <a:t>P</a:t>
            </a:r>
            <a:r>
              <a:rPr lang="zh-CN" dirty="0"/>
              <a:t>eople who are more knowledgeable on tax policies tend to be younger and be more aware of their health condition</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89775" y="3342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sz="2800" i="0" dirty="0">
                <a:latin typeface="+mj-lt"/>
              </a:rPr>
              <a:t>Model Improvement — A/E Distribution</a:t>
            </a:r>
            <a:endParaRPr sz="2800" i="0" dirty="0">
              <a:latin typeface="+mj-lt"/>
            </a:endParaRPr>
          </a:p>
        </p:txBody>
      </p:sp>
      <p:sp>
        <p:nvSpPr>
          <p:cNvPr id="262" name="Shape 262"/>
          <p:cNvSpPr txBox="1">
            <a:spLocks noGrp="1"/>
          </p:cNvSpPr>
          <p:nvPr>
            <p:ph type="body" idx="1"/>
          </p:nvPr>
        </p:nvSpPr>
        <p:spPr>
          <a:xfrm>
            <a:off x="5696875" y="2283800"/>
            <a:ext cx="2886300" cy="2542800"/>
          </a:xfrm>
          <a:prstGeom prst="rect">
            <a:avLst/>
          </a:prstGeom>
        </p:spPr>
        <p:txBody>
          <a:bodyPr spcFirstLastPara="1" wrap="square" lIns="91425" tIns="91425" rIns="91425" bIns="91425" anchor="t" anchorCtr="0">
            <a:noAutofit/>
          </a:bodyPr>
          <a:lstStyle/>
          <a:p>
            <a:pPr marL="419100" lvl="0" indent="-285750" rtl="0">
              <a:lnSpc>
                <a:spcPct val="115000"/>
              </a:lnSpc>
              <a:spcBef>
                <a:spcPts val="480"/>
              </a:spcBef>
              <a:spcAft>
                <a:spcPts val="0"/>
              </a:spcAft>
              <a:buSzPts val="1500"/>
              <a:buFont typeface="Wingdings" pitchFamily="2" charset="2"/>
              <a:buChar char="v"/>
            </a:pPr>
            <a:r>
              <a:rPr lang="zh-CN" sz="1500" dirty="0"/>
              <a:t>Red: States where mortality is underpredicted</a:t>
            </a:r>
            <a:endParaRPr sz="1500" dirty="0"/>
          </a:p>
          <a:p>
            <a:pPr marL="419100" lvl="0" indent="-285750" rtl="0">
              <a:lnSpc>
                <a:spcPct val="115000"/>
              </a:lnSpc>
              <a:spcBef>
                <a:spcPts val="0"/>
              </a:spcBef>
              <a:spcAft>
                <a:spcPts val="0"/>
              </a:spcAft>
              <a:buSzPts val="1500"/>
              <a:buFont typeface="Wingdings" pitchFamily="2" charset="2"/>
              <a:buChar char="v"/>
            </a:pPr>
            <a:r>
              <a:rPr lang="zh-CN" sz="1500" dirty="0"/>
              <a:t>Blue: States where mortality is overpredicted</a:t>
            </a:r>
            <a:endParaRPr sz="1500" dirty="0"/>
          </a:p>
          <a:p>
            <a:pPr marL="419100" lvl="0" indent="-285750" rtl="0">
              <a:lnSpc>
                <a:spcPct val="115000"/>
              </a:lnSpc>
              <a:spcBef>
                <a:spcPts val="0"/>
              </a:spcBef>
              <a:spcAft>
                <a:spcPts val="0"/>
              </a:spcAft>
              <a:buSzPts val="1500"/>
              <a:buFont typeface="Wingdings" pitchFamily="2" charset="2"/>
              <a:buChar char="v"/>
            </a:pPr>
            <a:r>
              <a:rPr lang="zh-CN" sz="1500" dirty="0"/>
              <a:t>Best Fit:  South Carolina, Connecticut, Idaho, North Dakota, California</a:t>
            </a:r>
            <a:endParaRPr sz="1500" dirty="0"/>
          </a:p>
          <a:p>
            <a:pPr marL="419100" lvl="0" indent="-285750" rtl="0">
              <a:lnSpc>
                <a:spcPct val="115000"/>
              </a:lnSpc>
              <a:spcBef>
                <a:spcPts val="0"/>
              </a:spcBef>
              <a:spcAft>
                <a:spcPts val="0"/>
              </a:spcAft>
              <a:buSzPts val="1500"/>
              <a:buFont typeface="Wingdings" pitchFamily="2" charset="2"/>
              <a:buChar char="v"/>
            </a:pPr>
            <a:r>
              <a:rPr lang="zh-CN" sz="1500" dirty="0"/>
              <a:t>Hawaii’s mortality is severely overpredicted</a:t>
            </a:r>
            <a:endParaRPr sz="1500" dirty="0"/>
          </a:p>
          <a:p>
            <a:pPr marL="0" lvl="0" indent="0" rtl="0">
              <a:lnSpc>
                <a:spcPct val="115000"/>
              </a:lnSpc>
              <a:spcBef>
                <a:spcPts val="480"/>
              </a:spcBef>
              <a:spcAft>
                <a:spcPts val="0"/>
              </a:spcAft>
              <a:buNone/>
            </a:pPr>
            <a:endParaRPr sz="1500" dirty="0"/>
          </a:p>
        </p:txBody>
      </p:sp>
      <p:pic>
        <p:nvPicPr>
          <p:cNvPr id="263" name="Shape 263"/>
          <p:cNvPicPr preferRelativeResize="0"/>
          <p:nvPr/>
        </p:nvPicPr>
        <p:blipFill>
          <a:blip r:embed="rId3">
            <a:alphaModFix/>
          </a:blip>
          <a:stretch>
            <a:fillRect/>
          </a:stretch>
        </p:blipFill>
        <p:spPr>
          <a:xfrm>
            <a:off x="0" y="906925"/>
            <a:ext cx="5897724" cy="3411550"/>
          </a:xfrm>
          <a:prstGeom prst="rect">
            <a:avLst/>
          </a:prstGeom>
          <a:noFill/>
          <a:ln>
            <a:noFill/>
          </a:ln>
        </p:spPr>
      </p:pic>
      <p:pic>
        <p:nvPicPr>
          <p:cNvPr id="264" name="Shape 264"/>
          <p:cNvPicPr preferRelativeResize="0"/>
          <p:nvPr/>
        </p:nvPicPr>
        <p:blipFill>
          <a:blip r:embed="rId4">
            <a:alphaModFix/>
          </a:blip>
          <a:stretch>
            <a:fillRect/>
          </a:stretch>
        </p:blipFill>
        <p:spPr>
          <a:xfrm>
            <a:off x="6247050" y="1294875"/>
            <a:ext cx="2183775" cy="1111950"/>
          </a:xfrm>
          <a:prstGeom prst="rect">
            <a:avLst/>
          </a:prstGeom>
          <a:noFill/>
          <a:ln>
            <a:noFill/>
          </a:ln>
        </p:spPr>
      </p:pic>
      <p:sp>
        <p:nvSpPr>
          <p:cNvPr id="265" name="Shape 265"/>
          <p:cNvSpPr txBox="1"/>
          <p:nvPr/>
        </p:nvSpPr>
        <p:spPr>
          <a:xfrm>
            <a:off x="181362" y="4421337"/>
            <a:ext cx="5535000" cy="302400"/>
          </a:xfrm>
          <a:prstGeom prst="rect">
            <a:avLst/>
          </a:prstGeom>
          <a:noFill/>
          <a:ln>
            <a:noFill/>
          </a:ln>
        </p:spPr>
        <p:txBody>
          <a:bodyPr spcFirstLastPara="1" wrap="square" lIns="91425" tIns="91425" rIns="91425" bIns="91425" anchor="t" anchorCtr="0">
            <a:noAutofit/>
          </a:bodyPr>
          <a:lstStyle/>
          <a:p>
            <a:pPr marL="285750" lvl="0" indent="-285750" rtl="0">
              <a:lnSpc>
                <a:spcPct val="200000"/>
              </a:lnSpc>
              <a:spcBef>
                <a:spcPts val="0"/>
              </a:spcBef>
              <a:spcAft>
                <a:spcPts val="0"/>
              </a:spcAft>
              <a:buFont typeface="Wingdings" pitchFamily="2" charset="2"/>
              <a:buChar char="v"/>
            </a:pPr>
            <a:r>
              <a:rPr lang="zh-CN" dirty="0">
                <a:solidFill>
                  <a:schemeClr val="dk1"/>
                </a:solidFill>
                <a:latin typeface="+mj-lt"/>
              </a:rPr>
              <a:t>The mean squared error is reduced from 1.617 to 0.012.</a:t>
            </a:r>
            <a:endParaRPr dirty="0">
              <a:latin typeface="+mj-lt"/>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1996218" y="440408"/>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Challenges</a:t>
            </a:r>
            <a:endParaRPr i="0" dirty="0">
              <a:latin typeface="+mj-lt"/>
            </a:endParaRPr>
          </a:p>
        </p:txBody>
      </p:sp>
      <p:sp>
        <p:nvSpPr>
          <p:cNvPr id="271" name="Shape 271"/>
          <p:cNvSpPr txBox="1">
            <a:spLocks noGrp="1"/>
          </p:cNvSpPr>
          <p:nvPr>
            <p:ph type="body" idx="1"/>
          </p:nvPr>
        </p:nvSpPr>
        <p:spPr>
          <a:xfrm>
            <a:off x="386128" y="1177794"/>
            <a:ext cx="8520600" cy="3416400"/>
          </a:xfrm>
          <a:prstGeom prst="rect">
            <a:avLst/>
          </a:prstGeom>
        </p:spPr>
        <p:txBody>
          <a:bodyPr spcFirstLastPara="1" wrap="square" lIns="91425" tIns="91425" rIns="91425" bIns="91425" anchor="t" anchorCtr="0">
            <a:noAutofit/>
          </a:bodyPr>
          <a:lstStyle/>
          <a:p>
            <a:pPr lvl="0">
              <a:lnSpc>
                <a:spcPct val="200000"/>
              </a:lnSpc>
              <a:spcBef>
                <a:spcPts val="480"/>
              </a:spcBef>
              <a:spcAft>
                <a:spcPts val="0"/>
              </a:spcAft>
              <a:buSzPts val="2400"/>
              <a:buFont typeface="Wingdings" pitchFamily="2" charset="2"/>
              <a:buChar char="v"/>
            </a:pPr>
            <a:r>
              <a:rPr lang="zh-CN" dirty="0">
                <a:latin typeface="Arial"/>
                <a:ea typeface="Arial"/>
                <a:cs typeface="Arial"/>
                <a:sym typeface="Arial"/>
              </a:rPr>
              <a:t>Lack of domain knowledge</a:t>
            </a:r>
            <a:endParaRPr dirty="0">
              <a:latin typeface="Arial"/>
              <a:ea typeface="Arial"/>
              <a:cs typeface="Arial"/>
              <a:sym typeface="Arial"/>
            </a:endParaRPr>
          </a:p>
          <a:p>
            <a:pPr lvl="0">
              <a:lnSpc>
                <a:spcPct val="200000"/>
              </a:lnSpc>
              <a:spcBef>
                <a:spcPts val="0"/>
              </a:spcBef>
              <a:spcAft>
                <a:spcPts val="0"/>
              </a:spcAft>
              <a:buSzPts val="2400"/>
              <a:buFont typeface="Wingdings" pitchFamily="2" charset="2"/>
              <a:buChar char="v"/>
            </a:pPr>
            <a:r>
              <a:rPr lang="zh-CN" dirty="0">
                <a:latin typeface="Arial"/>
                <a:ea typeface="Arial"/>
                <a:cs typeface="Arial"/>
                <a:sym typeface="Arial"/>
              </a:rPr>
              <a:t>Little experience in processing large datasets</a:t>
            </a:r>
            <a:endParaRPr dirty="0">
              <a:latin typeface="Arial"/>
              <a:ea typeface="Arial"/>
              <a:cs typeface="Arial"/>
              <a:sym typeface="Arial"/>
            </a:endParaRPr>
          </a:p>
          <a:p>
            <a:pPr lvl="0">
              <a:lnSpc>
                <a:spcPct val="200000"/>
              </a:lnSpc>
              <a:spcBef>
                <a:spcPts val="0"/>
              </a:spcBef>
              <a:spcAft>
                <a:spcPts val="0"/>
              </a:spcAft>
              <a:buSzPts val="2400"/>
              <a:buFont typeface="Wingdings" pitchFamily="2" charset="2"/>
              <a:buChar char="v"/>
            </a:pPr>
            <a:r>
              <a:rPr lang="zh-CN" dirty="0">
                <a:latin typeface="Arial"/>
                <a:ea typeface="Arial"/>
                <a:cs typeface="Arial"/>
                <a:sym typeface="Arial"/>
              </a:rPr>
              <a:t>Not as experienced in poisson regression</a:t>
            </a:r>
            <a:endParaRPr dirty="0">
              <a:latin typeface="Arial"/>
              <a:ea typeface="Arial"/>
              <a:cs typeface="Arial"/>
              <a:sym typeface="Arial"/>
            </a:endParaRPr>
          </a:p>
          <a:p>
            <a:pPr lvl="0">
              <a:lnSpc>
                <a:spcPct val="200000"/>
              </a:lnSpc>
              <a:spcBef>
                <a:spcPts val="0"/>
              </a:spcBef>
              <a:spcAft>
                <a:spcPts val="0"/>
              </a:spcAft>
              <a:buSzPts val="2400"/>
              <a:buFont typeface="Wingdings" pitchFamily="2" charset="2"/>
              <a:buChar char="v"/>
            </a:pPr>
            <a:r>
              <a:rPr lang="zh-CN" dirty="0">
                <a:latin typeface="Arial"/>
                <a:ea typeface="Arial"/>
                <a:cs typeface="Arial"/>
                <a:sym typeface="Arial"/>
              </a:rPr>
              <a:t>Insufficient data source to apply more indepth analysis </a:t>
            </a:r>
            <a:endParaRPr dirty="0">
              <a:latin typeface="Arial"/>
              <a:ea typeface="Arial"/>
              <a:cs typeface="Arial"/>
              <a:sym typeface="Arial"/>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2023610" y="467999"/>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Conclusion</a:t>
            </a:r>
            <a:endParaRPr i="0" dirty="0">
              <a:latin typeface="+mj-lt"/>
            </a:endParaRPr>
          </a:p>
        </p:txBody>
      </p:sp>
      <p:sp>
        <p:nvSpPr>
          <p:cNvPr id="277" name="Shape 277"/>
          <p:cNvSpPr txBox="1">
            <a:spLocks noGrp="1"/>
          </p:cNvSpPr>
          <p:nvPr>
            <p:ph type="body" idx="1"/>
          </p:nvPr>
        </p:nvSpPr>
        <p:spPr>
          <a:xfrm>
            <a:off x="322332" y="1442354"/>
            <a:ext cx="8520600" cy="3416400"/>
          </a:xfrm>
          <a:prstGeom prst="rect">
            <a:avLst/>
          </a:prstGeom>
        </p:spPr>
        <p:txBody>
          <a:bodyPr spcFirstLastPara="1" wrap="square" lIns="91425" tIns="91425" rIns="91425" bIns="91425" anchor="t" anchorCtr="0">
            <a:noAutofit/>
          </a:bodyPr>
          <a:lstStyle/>
          <a:p>
            <a:pPr marL="400050" lvl="0" indent="-285750" rtl="0">
              <a:lnSpc>
                <a:spcPct val="150000"/>
              </a:lnSpc>
              <a:spcBef>
                <a:spcPts val="480"/>
              </a:spcBef>
              <a:spcAft>
                <a:spcPts val="0"/>
              </a:spcAft>
              <a:buSzPts val="1800"/>
              <a:buFont typeface="Wingdings" pitchFamily="2" charset="2"/>
              <a:buChar char="v"/>
            </a:pPr>
            <a:r>
              <a:rPr lang="zh-CN" sz="1800" dirty="0">
                <a:latin typeface="Arial"/>
                <a:ea typeface="Arial"/>
                <a:cs typeface="Arial"/>
                <a:sym typeface="Arial"/>
              </a:rPr>
              <a:t>GIA, GPA, Distributed Channel, Contract Qualified, Income Level can help predict Mortality Rate</a:t>
            </a:r>
            <a:endParaRPr sz="1800" dirty="0">
              <a:latin typeface="Arial"/>
              <a:ea typeface="Arial"/>
              <a:cs typeface="Arial"/>
              <a:sym typeface="Arial"/>
            </a:endParaRPr>
          </a:p>
          <a:p>
            <a:pPr marL="400050" lvl="0" indent="-285750">
              <a:lnSpc>
                <a:spcPct val="150000"/>
              </a:lnSpc>
              <a:spcBef>
                <a:spcPts val="0"/>
              </a:spcBef>
              <a:spcAft>
                <a:spcPts val="0"/>
              </a:spcAft>
              <a:buSzPts val="1800"/>
              <a:buFont typeface="Wingdings" pitchFamily="2" charset="2"/>
              <a:buChar char="v"/>
            </a:pPr>
            <a:r>
              <a:rPr lang="zh-CN" sz="1800" dirty="0">
                <a:latin typeface="Arial"/>
                <a:ea typeface="Arial"/>
                <a:cs typeface="Arial"/>
                <a:sym typeface="Arial"/>
              </a:rPr>
              <a:t>PL’s primary market is in California, Ohio and Florida</a:t>
            </a:r>
            <a:endParaRPr sz="1800" dirty="0">
              <a:latin typeface="Arial"/>
              <a:ea typeface="Arial"/>
              <a:cs typeface="Arial"/>
              <a:sym typeface="Arial"/>
            </a:endParaRPr>
          </a:p>
          <a:p>
            <a:pPr marL="400050" marR="0" lvl="0" indent="-285750" algn="l" rtl="0">
              <a:lnSpc>
                <a:spcPct val="150000"/>
              </a:lnSpc>
              <a:spcBef>
                <a:spcPts val="0"/>
              </a:spcBef>
              <a:spcAft>
                <a:spcPts val="0"/>
              </a:spcAft>
              <a:buSzPts val="1800"/>
              <a:buFont typeface="Wingdings" pitchFamily="2" charset="2"/>
              <a:buChar char="v"/>
            </a:pPr>
            <a:r>
              <a:rPr lang="zh-CN" sz="1800" dirty="0">
                <a:latin typeface="Arial"/>
                <a:ea typeface="Arial"/>
                <a:cs typeface="Arial"/>
                <a:sym typeface="Arial"/>
              </a:rPr>
              <a:t>A/E is closest to 1 in South Carolina, Connecticut, Idaho, and North Dakota using the enhanced model</a:t>
            </a:r>
            <a:endParaRPr sz="1800" dirty="0">
              <a:latin typeface="Arial"/>
              <a:ea typeface="Arial"/>
              <a:cs typeface="Arial"/>
              <a:sym typeface="Arial"/>
            </a:endParaRPr>
          </a:p>
          <a:p>
            <a:pPr marL="400050" marR="0" lvl="0" indent="-285750" algn="l" rtl="0">
              <a:lnSpc>
                <a:spcPct val="150000"/>
              </a:lnSpc>
              <a:spcBef>
                <a:spcPts val="0"/>
              </a:spcBef>
              <a:spcAft>
                <a:spcPts val="0"/>
              </a:spcAft>
              <a:buSzPts val="1800"/>
              <a:buFont typeface="Wingdings" pitchFamily="2" charset="2"/>
              <a:buChar char="v"/>
            </a:pPr>
            <a:r>
              <a:rPr lang="zh-CN" sz="1800" dirty="0">
                <a:latin typeface="Arial"/>
                <a:ea typeface="Arial"/>
                <a:cs typeface="Arial"/>
                <a:sym typeface="Arial"/>
              </a:rPr>
              <a:t>A/E is furthest </a:t>
            </a:r>
            <a:r>
              <a:rPr lang="en-US" altLang="zh-CN" sz="1800" dirty="0">
                <a:latin typeface="Arial"/>
                <a:ea typeface="Arial"/>
                <a:cs typeface="Arial"/>
                <a:sym typeface="Arial"/>
              </a:rPr>
              <a:t>off</a:t>
            </a:r>
            <a:r>
              <a:rPr lang="zh-CN" sz="1800" dirty="0">
                <a:latin typeface="Arial"/>
                <a:ea typeface="Arial"/>
                <a:cs typeface="Arial"/>
                <a:sym typeface="Arial"/>
              </a:rPr>
              <a:t> 1 in Hawaii under the enhanced model</a:t>
            </a:r>
            <a:endParaRPr sz="1800" dirty="0">
              <a:latin typeface="Arial"/>
              <a:ea typeface="Arial"/>
              <a:cs typeface="Arial"/>
              <a:sym typeface="Arial"/>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4" name="Shape 284"/>
          <p:cNvPicPr preferRelativeResize="0"/>
          <p:nvPr/>
        </p:nvPicPr>
        <p:blipFill>
          <a:blip r:embed="rId3">
            <a:alphaModFix/>
          </a:blip>
          <a:stretch>
            <a:fillRect/>
          </a:stretch>
        </p:blipFill>
        <p:spPr>
          <a:xfrm>
            <a:off x="4731488" y="2636874"/>
            <a:ext cx="3709319" cy="2091333"/>
          </a:xfrm>
          <a:prstGeom prst="rect">
            <a:avLst/>
          </a:prstGeom>
          <a:noFill/>
          <a:ln>
            <a:noFill/>
          </a:ln>
        </p:spPr>
      </p:pic>
      <p:pic>
        <p:nvPicPr>
          <p:cNvPr id="5" name="Picture 4">
            <a:extLst>
              <a:ext uri="{FF2B5EF4-FFF2-40B4-BE49-F238E27FC236}">
                <a16:creationId xmlns:a16="http://schemas.microsoft.com/office/drawing/2014/main" id="{0A48ABBF-E400-4D3F-AA5E-E943843FD5EF}"/>
              </a:ext>
            </a:extLst>
          </p:cNvPr>
          <p:cNvPicPr>
            <a:picLocks noChangeAspect="1"/>
          </p:cNvPicPr>
          <p:nvPr/>
        </p:nvPicPr>
        <p:blipFill>
          <a:blip r:embed="rId4"/>
          <a:stretch>
            <a:fillRect/>
          </a:stretch>
        </p:blipFill>
        <p:spPr>
          <a:xfrm>
            <a:off x="321645" y="659968"/>
            <a:ext cx="4093191" cy="205133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32016" y="57977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MSBA Program</a:t>
            </a:r>
            <a:endParaRPr i="0" dirty="0">
              <a:latin typeface="+mj-lt"/>
            </a:endParaRPr>
          </a:p>
        </p:txBody>
      </p:sp>
      <p:sp>
        <p:nvSpPr>
          <p:cNvPr id="108" name="Shape 108"/>
          <p:cNvSpPr txBox="1">
            <a:spLocks noGrp="1"/>
          </p:cNvSpPr>
          <p:nvPr>
            <p:ph type="body" idx="1"/>
          </p:nvPr>
        </p:nvSpPr>
        <p:spPr>
          <a:xfrm>
            <a:off x="311700" y="1152475"/>
            <a:ext cx="8184230" cy="34164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zh-CN" altLang="en-US" sz="1800" dirty="0">
                <a:solidFill>
                  <a:srgbClr val="333333"/>
                </a:solidFill>
                <a:highlight>
                  <a:srgbClr val="FFFFFF"/>
                </a:highlight>
                <a:latin typeface="Arial"/>
                <a:ea typeface="Arial"/>
                <a:cs typeface="Arial"/>
                <a:sym typeface="Arial"/>
              </a:rPr>
              <a:t>    </a:t>
            </a:r>
            <a:r>
              <a:rPr lang="zh-CN" sz="1800" dirty="0">
                <a:solidFill>
                  <a:srgbClr val="333333"/>
                </a:solidFill>
                <a:highlight>
                  <a:srgbClr val="FFFFFF"/>
                </a:highlight>
                <a:latin typeface="Arial"/>
                <a:ea typeface="Arial"/>
                <a:cs typeface="Arial"/>
                <a:sym typeface="Arial"/>
              </a:rPr>
              <a:t>The Master of Science in Business Analytics prepares future data scientists for a wide range of high-demand opportunities in big data and business analytics across a variety of industries throughout California and beyond.</a:t>
            </a:r>
            <a:endParaRPr sz="1800" dirty="0">
              <a:solidFill>
                <a:srgbClr val="333333"/>
              </a:solidFill>
              <a:highlight>
                <a:srgbClr val="FFFFFF"/>
              </a:highlight>
              <a:latin typeface="Arial"/>
              <a:ea typeface="Arial"/>
              <a:cs typeface="Arial"/>
              <a:sym typeface="Arial"/>
            </a:endParaRPr>
          </a:p>
          <a:p>
            <a:pPr marL="0" lvl="0" indent="0">
              <a:spcBef>
                <a:spcPts val="480"/>
              </a:spcBef>
              <a:spcAft>
                <a:spcPts val="0"/>
              </a:spcAft>
              <a:buNone/>
            </a:pPr>
            <a:endParaRPr lang="en-US" sz="1800" dirty="0">
              <a:solidFill>
                <a:srgbClr val="333333"/>
              </a:solidFill>
              <a:highlight>
                <a:srgbClr val="FFFFFF"/>
              </a:highlight>
              <a:latin typeface="Arial"/>
              <a:ea typeface="Arial"/>
              <a:cs typeface="Arial"/>
              <a:sym typeface="Arial"/>
            </a:endParaRPr>
          </a:p>
          <a:p>
            <a:pPr marL="0" lvl="0" indent="0">
              <a:spcBef>
                <a:spcPts val="480"/>
              </a:spcBef>
              <a:spcAft>
                <a:spcPts val="0"/>
              </a:spcAft>
              <a:buNone/>
            </a:pPr>
            <a:endParaRPr sz="1800" dirty="0">
              <a:solidFill>
                <a:srgbClr val="333333"/>
              </a:solidFill>
              <a:highlight>
                <a:srgbClr val="FFFFFF"/>
              </a:highlight>
              <a:latin typeface="Arial"/>
              <a:ea typeface="Arial"/>
              <a:cs typeface="Arial"/>
              <a:sym typeface="Arial"/>
            </a:endParaRPr>
          </a:p>
          <a:p>
            <a:pPr marL="285750" lvl="0" indent="-285750">
              <a:spcBef>
                <a:spcPts val="480"/>
              </a:spcBef>
              <a:spcAft>
                <a:spcPts val="0"/>
              </a:spcAft>
              <a:buFont typeface="Wingdings" pitchFamily="2" charset="2"/>
              <a:buChar char="v"/>
            </a:pPr>
            <a:r>
              <a:rPr lang="zh-CN" altLang="en-US" sz="1800" dirty="0">
                <a:solidFill>
                  <a:srgbClr val="333333"/>
                </a:solidFill>
                <a:highlight>
                  <a:srgbClr val="FFFFFF"/>
                </a:highlight>
                <a:latin typeface="Arial"/>
                <a:ea typeface="Arial"/>
                <a:cs typeface="Arial"/>
                <a:sym typeface="Arial"/>
              </a:rPr>
              <a:t> </a:t>
            </a:r>
            <a:r>
              <a:rPr lang="zh-CN" sz="1800" dirty="0">
                <a:solidFill>
                  <a:srgbClr val="333333"/>
                </a:solidFill>
                <a:highlight>
                  <a:srgbClr val="FFFFFF"/>
                </a:highlight>
                <a:latin typeface="Arial"/>
                <a:ea typeface="Arial"/>
                <a:cs typeface="Arial"/>
                <a:sym typeface="Arial"/>
              </a:rPr>
              <a:t>Capstone Course:</a:t>
            </a:r>
            <a:endParaRPr sz="1800" dirty="0">
              <a:solidFill>
                <a:srgbClr val="333333"/>
              </a:solidFill>
              <a:highlight>
                <a:srgbClr val="FFFFFF"/>
              </a:highlight>
              <a:latin typeface="Arial"/>
              <a:ea typeface="Arial"/>
              <a:cs typeface="Arial"/>
              <a:sym typeface="Arial"/>
            </a:endParaRPr>
          </a:p>
          <a:p>
            <a:pPr marL="0" lvl="0" indent="0">
              <a:spcBef>
                <a:spcPts val="480"/>
              </a:spcBef>
              <a:spcAft>
                <a:spcPts val="0"/>
              </a:spcAft>
              <a:buNone/>
            </a:pPr>
            <a:r>
              <a:rPr lang="zh-CN" altLang="en-US" sz="1800" dirty="0">
                <a:solidFill>
                  <a:srgbClr val="333333"/>
                </a:solidFill>
                <a:highlight>
                  <a:srgbClr val="FFFFFF"/>
                </a:highlight>
                <a:latin typeface="Arial"/>
                <a:ea typeface="Arial"/>
                <a:cs typeface="Arial"/>
                <a:sym typeface="Arial"/>
              </a:rPr>
              <a:t>      </a:t>
            </a:r>
            <a:r>
              <a:rPr lang="zh-CN" sz="1800" dirty="0">
                <a:solidFill>
                  <a:srgbClr val="333333"/>
                </a:solidFill>
                <a:highlight>
                  <a:srgbClr val="FFFFFF"/>
                </a:highlight>
                <a:latin typeface="Arial"/>
                <a:ea typeface="Arial"/>
                <a:cs typeface="Arial"/>
                <a:sym typeface="Arial"/>
              </a:rPr>
              <a:t>Students practice academic knowledge </a:t>
            </a:r>
            <a:endParaRPr lang="en-US" altLang="zh-CN" sz="1800" dirty="0">
              <a:solidFill>
                <a:srgbClr val="333333"/>
              </a:solidFill>
              <a:highlight>
                <a:srgbClr val="FFFFFF"/>
              </a:highlight>
              <a:latin typeface="Arial"/>
              <a:ea typeface="Arial"/>
              <a:cs typeface="Arial"/>
              <a:sym typeface="Arial"/>
            </a:endParaRPr>
          </a:p>
          <a:p>
            <a:pPr marL="0" lvl="0" indent="0">
              <a:spcBef>
                <a:spcPts val="480"/>
              </a:spcBef>
              <a:spcAft>
                <a:spcPts val="0"/>
              </a:spcAft>
              <a:buNone/>
            </a:pPr>
            <a:r>
              <a:rPr lang="zh-CN" altLang="en-US" sz="1800" dirty="0">
                <a:solidFill>
                  <a:srgbClr val="333333"/>
                </a:solidFill>
                <a:highlight>
                  <a:srgbClr val="FFFFFF"/>
                </a:highlight>
                <a:latin typeface="Arial"/>
                <a:ea typeface="Arial"/>
                <a:cs typeface="Arial"/>
                <a:sym typeface="Arial"/>
              </a:rPr>
              <a:t>      </a:t>
            </a:r>
            <a:r>
              <a:rPr lang="zh-CN" sz="1800" dirty="0">
                <a:solidFill>
                  <a:srgbClr val="333333"/>
                </a:solidFill>
                <a:highlight>
                  <a:srgbClr val="FFFFFF"/>
                </a:highlight>
                <a:latin typeface="Arial"/>
                <a:ea typeface="Arial"/>
                <a:cs typeface="Arial"/>
                <a:sym typeface="Arial"/>
              </a:rPr>
              <a:t>in the industry field. </a:t>
            </a:r>
            <a:endParaRPr sz="1800" dirty="0">
              <a:solidFill>
                <a:srgbClr val="333333"/>
              </a:solidFill>
              <a:highlight>
                <a:srgbClr val="FFFFFF"/>
              </a:highlight>
              <a:latin typeface="Arial"/>
              <a:ea typeface="Arial"/>
              <a:cs typeface="Arial"/>
              <a:sym typeface="Arial"/>
            </a:endParaRPr>
          </a:p>
        </p:txBody>
      </p:sp>
      <p:pic>
        <p:nvPicPr>
          <p:cNvPr id="109" name="Shape 109"/>
          <p:cNvPicPr preferRelativeResize="0"/>
          <p:nvPr/>
        </p:nvPicPr>
        <p:blipFill>
          <a:blip r:embed="rId3">
            <a:alphaModFix/>
          </a:blip>
          <a:stretch>
            <a:fillRect/>
          </a:stretch>
        </p:blipFill>
        <p:spPr>
          <a:xfrm>
            <a:off x="4979162" y="2357868"/>
            <a:ext cx="3268193" cy="2436074"/>
          </a:xfrm>
          <a:prstGeom prst="rect">
            <a:avLst/>
          </a:prstGeom>
          <a:noFill/>
          <a:ln>
            <a:noFill/>
          </a:ln>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43400" y="26937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sz="2800" i="0" dirty="0">
                <a:latin typeface="+mj-lt"/>
              </a:rPr>
              <a:t> Who Are We? </a:t>
            </a:r>
            <a:endParaRPr sz="2800" i="0" dirty="0">
              <a:latin typeface="+mj-lt"/>
            </a:endParaRPr>
          </a:p>
        </p:txBody>
      </p:sp>
      <p:pic>
        <p:nvPicPr>
          <p:cNvPr id="115" name="Shape 115"/>
          <p:cNvPicPr preferRelativeResize="0"/>
          <p:nvPr/>
        </p:nvPicPr>
        <p:blipFill>
          <a:blip r:embed="rId3">
            <a:alphaModFix/>
          </a:blip>
          <a:stretch>
            <a:fillRect/>
          </a:stretch>
        </p:blipFill>
        <p:spPr>
          <a:xfrm>
            <a:off x="431800" y="794538"/>
            <a:ext cx="1644025" cy="2065025"/>
          </a:xfrm>
          <a:prstGeom prst="rect">
            <a:avLst/>
          </a:prstGeom>
          <a:noFill/>
          <a:ln>
            <a:noFill/>
          </a:ln>
        </p:spPr>
      </p:pic>
      <p:pic>
        <p:nvPicPr>
          <p:cNvPr id="116" name="Shape 116"/>
          <p:cNvPicPr preferRelativeResize="0"/>
          <p:nvPr/>
        </p:nvPicPr>
        <p:blipFill>
          <a:blip r:embed="rId4">
            <a:alphaModFix/>
          </a:blip>
          <a:stretch>
            <a:fillRect/>
          </a:stretch>
        </p:blipFill>
        <p:spPr>
          <a:xfrm>
            <a:off x="2621588" y="2904200"/>
            <a:ext cx="1644025" cy="2111082"/>
          </a:xfrm>
          <a:prstGeom prst="rect">
            <a:avLst/>
          </a:prstGeom>
          <a:noFill/>
          <a:ln>
            <a:noFill/>
          </a:ln>
        </p:spPr>
      </p:pic>
      <p:pic>
        <p:nvPicPr>
          <p:cNvPr id="117" name="Shape 117"/>
          <p:cNvPicPr preferRelativeResize="0"/>
          <p:nvPr/>
        </p:nvPicPr>
        <p:blipFill>
          <a:blip r:embed="rId5">
            <a:alphaModFix/>
          </a:blip>
          <a:stretch>
            <a:fillRect/>
          </a:stretch>
        </p:blipFill>
        <p:spPr>
          <a:xfrm>
            <a:off x="4876425" y="771525"/>
            <a:ext cx="1592625" cy="2111050"/>
          </a:xfrm>
          <a:prstGeom prst="rect">
            <a:avLst/>
          </a:prstGeom>
          <a:noFill/>
          <a:ln>
            <a:noFill/>
          </a:ln>
        </p:spPr>
      </p:pic>
      <p:pic>
        <p:nvPicPr>
          <p:cNvPr id="118" name="Shape 118"/>
          <p:cNvPicPr preferRelativeResize="0"/>
          <p:nvPr/>
        </p:nvPicPr>
        <p:blipFill>
          <a:blip r:embed="rId6">
            <a:alphaModFix/>
          </a:blip>
          <a:stretch>
            <a:fillRect/>
          </a:stretch>
        </p:blipFill>
        <p:spPr>
          <a:xfrm>
            <a:off x="6856763" y="2904200"/>
            <a:ext cx="1644025" cy="2111075"/>
          </a:xfrm>
          <a:prstGeom prst="rect">
            <a:avLst/>
          </a:prstGeom>
          <a:noFill/>
          <a:ln>
            <a:noFill/>
          </a:ln>
        </p:spPr>
      </p:pic>
      <p:sp>
        <p:nvSpPr>
          <p:cNvPr id="119" name="Shape 119"/>
          <p:cNvSpPr txBox="1"/>
          <p:nvPr/>
        </p:nvSpPr>
        <p:spPr>
          <a:xfrm>
            <a:off x="2161638" y="1229525"/>
            <a:ext cx="2309400" cy="1489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zh-CN" sz="1000" b="1">
                <a:solidFill>
                  <a:schemeClr val="dk1"/>
                </a:solidFill>
              </a:rPr>
              <a:t>             Wanyi Huang</a:t>
            </a:r>
            <a:endParaRPr sz="1000" b="1">
              <a:solidFill>
                <a:schemeClr val="dk1"/>
              </a:solidFill>
            </a:endParaRPr>
          </a:p>
          <a:p>
            <a:pPr marL="0" lvl="0" indent="0" rtl="0">
              <a:spcBef>
                <a:spcPts val="0"/>
              </a:spcBef>
              <a:spcAft>
                <a:spcPts val="0"/>
              </a:spcAft>
              <a:buNone/>
            </a:pPr>
            <a:r>
              <a:rPr lang="zh-CN" sz="1000">
                <a:solidFill>
                  <a:schemeClr val="dk1"/>
                </a:solidFill>
              </a:rPr>
              <a:t>MSBA Class of 2018</a:t>
            </a:r>
            <a:endParaRPr sz="1000">
              <a:solidFill>
                <a:schemeClr val="dk1"/>
              </a:solidFill>
            </a:endParaRPr>
          </a:p>
          <a:p>
            <a:pPr marL="0" lvl="0" indent="0" rtl="0">
              <a:spcBef>
                <a:spcPts val="0"/>
              </a:spcBef>
              <a:spcAft>
                <a:spcPts val="0"/>
              </a:spcAft>
              <a:buNone/>
            </a:pPr>
            <a:r>
              <a:rPr lang="zh-CN" sz="1000">
                <a:solidFill>
                  <a:schemeClr val="dk1"/>
                </a:solidFill>
              </a:rPr>
              <a:t>Background in Accounting and Economics</a:t>
            </a:r>
            <a:endParaRPr sz="1000">
              <a:solidFill>
                <a:schemeClr val="dk1"/>
              </a:solidFill>
            </a:endParaRPr>
          </a:p>
          <a:p>
            <a:pPr marL="0" lvl="0" indent="0" rtl="0">
              <a:spcBef>
                <a:spcPts val="0"/>
              </a:spcBef>
              <a:spcAft>
                <a:spcPts val="0"/>
              </a:spcAft>
              <a:buNone/>
            </a:pPr>
            <a:r>
              <a:rPr lang="zh-CN" sz="1000">
                <a:solidFill>
                  <a:schemeClr val="dk1"/>
                </a:solidFill>
              </a:rPr>
              <a:t>Skills: Data Analytics, Problem Solving, Data Processing</a:t>
            </a:r>
            <a:endParaRPr sz="1000">
              <a:solidFill>
                <a:schemeClr val="dk1"/>
              </a:solidFill>
            </a:endParaRPr>
          </a:p>
          <a:p>
            <a:pPr marL="0" lvl="0" indent="0" rtl="0">
              <a:spcBef>
                <a:spcPts val="0"/>
              </a:spcBef>
              <a:spcAft>
                <a:spcPts val="0"/>
              </a:spcAft>
              <a:buNone/>
            </a:pPr>
            <a:r>
              <a:rPr lang="zh-CN" sz="1000">
                <a:solidFill>
                  <a:schemeClr val="dk1"/>
                </a:solidFill>
              </a:rPr>
              <a:t>Interest: Travel, Movies</a:t>
            </a:r>
            <a:endParaRPr sz="1000">
              <a:solidFill>
                <a:schemeClr val="dk1"/>
              </a:solidFill>
            </a:endParaRPr>
          </a:p>
          <a:p>
            <a:pPr marL="0" lvl="0" indent="0">
              <a:spcBef>
                <a:spcPts val="0"/>
              </a:spcBef>
              <a:spcAft>
                <a:spcPts val="0"/>
              </a:spcAft>
              <a:buNone/>
            </a:pPr>
            <a:endParaRPr sz="1000">
              <a:solidFill>
                <a:schemeClr val="dk1"/>
              </a:solidFill>
            </a:endParaRPr>
          </a:p>
        </p:txBody>
      </p:sp>
      <p:sp>
        <p:nvSpPr>
          <p:cNvPr id="120" name="Shape 120"/>
          <p:cNvSpPr txBox="1"/>
          <p:nvPr/>
        </p:nvSpPr>
        <p:spPr>
          <a:xfrm>
            <a:off x="562637" y="2549513"/>
            <a:ext cx="2309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dirty="0">
                <a:solidFill>
                  <a:schemeClr val="dk1"/>
                </a:solidFill>
              </a:rPr>
              <a:t>         Peter Gu</a:t>
            </a:r>
            <a:endParaRPr sz="1000" b="1" dirty="0">
              <a:solidFill>
                <a:schemeClr val="dk1"/>
              </a:solidFill>
            </a:endParaRPr>
          </a:p>
          <a:p>
            <a:pPr marL="0" lvl="0" indent="0" rtl="0">
              <a:spcBef>
                <a:spcPts val="0"/>
              </a:spcBef>
              <a:spcAft>
                <a:spcPts val="0"/>
              </a:spcAft>
              <a:buNone/>
            </a:pPr>
            <a:r>
              <a:rPr lang="zh-CN" sz="1000" dirty="0">
                <a:solidFill>
                  <a:schemeClr val="dk1"/>
                </a:solidFill>
              </a:rPr>
              <a:t>MSBA Class of 2018</a:t>
            </a:r>
            <a:endParaRPr sz="1000" dirty="0">
              <a:solidFill>
                <a:schemeClr val="dk1"/>
              </a:solidFill>
            </a:endParaRPr>
          </a:p>
          <a:p>
            <a:pPr marL="0" lvl="0" indent="0" rtl="0">
              <a:spcBef>
                <a:spcPts val="0"/>
              </a:spcBef>
              <a:spcAft>
                <a:spcPts val="0"/>
              </a:spcAft>
              <a:buNone/>
            </a:pPr>
            <a:r>
              <a:rPr lang="zh-CN" sz="1000" dirty="0">
                <a:solidFill>
                  <a:schemeClr val="dk1"/>
                </a:solidFill>
              </a:rPr>
              <a:t>Background in Finance and Economics</a:t>
            </a:r>
            <a:endParaRPr sz="1000" dirty="0">
              <a:solidFill>
                <a:schemeClr val="dk1"/>
              </a:solidFill>
            </a:endParaRPr>
          </a:p>
          <a:p>
            <a:pPr marL="0" lvl="0" indent="0" rtl="0">
              <a:spcBef>
                <a:spcPts val="0"/>
              </a:spcBef>
              <a:spcAft>
                <a:spcPts val="0"/>
              </a:spcAft>
              <a:buNone/>
            </a:pPr>
            <a:r>
              <a:rPr lang="zh-CN" sz="1000" dirty="0">
                <a:solidFill>
                  <a:schemeClr val="dk1"/>
                </a:solidFill>
              </a:rPr>
              <a:t>Skills: Project Coordination, Data Visualization</a:t>
            </a:r>
            <a:endParaRPr sz="1000" dirty="0">
              <a:solidFill>
                <a:schemeClr val="dk1"/>
              </a:solidFill>
            </a:endParaRPr>
          </a:p>
          <a:p>
            <a:pPr marL="0" lvl="0" indent="0" rtl="0">
              <a:spcBef>
                <a:spcPts val="0"/>
              </a:spcBef>
              <a:spcAft>
                <a:spcPts val="0"/>
              </a:spcAft>
              <a:buNone/>
            </a:pPr>
            <a:r>
              <a:rPr lang="zh-CN" sz="1000" dirty="0">
                <a:solidFill>
                  <a:schemeClr val="dk1"/>
                </a:solidFill>
              </a:rPr>
              <a:t>Interest: Comedy, Bartending</a:t>
            </a:r>
            <a:endParaRPr dirty="0"/>
          </a:p>
        </p:txBody>
      </p:sp>
      <p:sp>
        <p:nvSpPr>
          <p:cNvPr id="121" name="Shape 121"/>
          <p:cNvSpPr txBox="1"/>
          <p:nvPr/>
        </p:nvSpPr>
        <p:spPr>
          <a:xfrm>
            <a:off x="6587738" y="562250"/>
            <a:ext cx="2339100" cy="25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a:solidFill>
                  <a:schemeClr val="dk1"/>
                </a:solidFill>
              </a:rPr>
              <a:t>      Wanruo Zhang</a:t>
            </a:r>
            <a:endParaRPr sz="1000" b="1">
              <a:solidFill>
                <a:schemeClr val="dk1"/>
              </a:solidFill>
            </a:endParaRPr>
          </a:p>
          <a:p>
            <a:pPr marL="0" lvl="0" indent="0" rtl="0">
              <a:spcBef>
                <a:spcPts val="0"/>
              </a:spcBef>
              <a:spcAft>
                <a:spcPts val="0"/>
              </a:spcAft>
              <a:buNone/>
            </a:pPr>
            <a:r>
              <a:rPr lang="zh-CN" sz="1000">
                <a:solidFill>
                  <a:schemeClr val="dk1"/>
                </a:solidFill>
              </a:rPr>
              <a:t>MSBA Class of 2018</a:t>
            </a:r>
            <a:endParaRPr sz="1000">
              <a:solidFill>
                <a:schemeClr val="dk1"/>
              </a:solidFill>
            </a:endParaRPr>
          </a:p>
          <a:p>
            <a:pPr marL="0" lvl="0" indent="0" rtl="0">
              <a:spcBef>
                <a:spcPts val="0"/>
              </a:spcBef>
              <a:spcAft>
                <a:spcPts val="0"/>
              </a:spcAft>
              <a:buNone/>
            </a:pPr>
            <a:r>
              <a:rPr lang="zh-CN" sz="1000">
                <a:solidFill>
                  <a:schemeClr val="dk1"/>
                </a:solidFill>
              </a:rPr>
              <a:t>Background in Statistics</a:t>
            </a:r>
            <a:endParaRPr sz="1000">
              <a:solidFill>
                <a:schemeClr val="dk1"/>
              </a:solidFill>
            </a:endParaRPr>
          </a:p>
          <a:p>
            <a:pPr marL="0" lvl="0" indent="0" rtl="0">
              <a:spcBef>
                <a:spcPts val="0"/>
              </a:spcBef>
              <a:spcAft>
                <a:spcPts val="0"/>
              </a:spcAft>
              <a:buNone/>
            </a:pPr>
            <a:r>
              <a:rPr lang="zh-CN" sz="1000">
                <a:solidFill>
                  <a:schemeClr val="dk1"/>
                </a:solidFill>
              </a:rPr>
              <a:t>Skills: Data Analytics, Consumer Behavior</a:t>
            </a:r>
            <a:endParaRPr sz="1000">
              <a:solidFill>
                <a:schemeClr val="dk1"/>
              </a:solidFill>
            </a:endParaRPr>
          </a:p>
          <a:p>
            <a:pPr marL="0" lvl="0" indent="0" rtl="0">
              <a:spcBef>
                <a:spcPts val="0"/>
              </a:spcBef>
              <a:spcAft>
                <a:spcPts val="0"/>
              </a:spcAft>
              <a:buNone/>
            </a:pPr>
            <a:r>
              <a:rPr lang="zh-CN" sz="1000">
                <a:solidFill>
                  <a:schemeClr val="dk1"/>
                </a:solidFill>
              </a:rPr>
              <a:t>Interest: Culinery Arts, Music</a:t>
            </a:r>
            <a:endParaRPr/>
          </a:p>
        </p:txBody>
      </p:sp>
      <p:sp>
        <p:nvSpPr>
          <p:cNvPr id="122" name="Shape 122"/>
          <p:cNvSpPr txBox="1"/>
          <p:nvPr/>
        </p:nvSpPr>
        <p:spPr>
          <a:xfrm>
            <a:off x="4620600" y="2784725"/>
            <a:ext cx="2485800" cy="25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a:solidFill>
                  <a:schemeClr val="dk1"/>
                </a:solidFill>
              </a:rPr>
              <a:t>      Jianning Qiao</a:t>
            </a:r>
            <a:endParaRPr sz="1000" b="1">
              <a:solidFill>
                <a:schemeClr val="dk1"/>
              </a:solidFill>
            </a:endParaRPr>
          </a:p>
          <a:p>
            <a:pPr marL="0" lvl="0" indent="0" rtl="0">
              <a:spcBef>
                <a:spcPts val="0"/>
              </a:spcBef>
              <a:spcAft>
                <a:spcPts val="0"/>
              </a:spcAft>
              <a:buNone/>
            </a:pPr>
            <a:r>
              <a:rPr lang="zh-CN" sz="1000">
                <a:solidFill>
                  <a:schemeClr val="dk1"/>
                </a:solidFill>
              </a:rPr>
              <a:t>MSBA Class of 2018</a:t>
            </a:r>
            <a:endParaRPr sz="1000">
              <a:solidFill>
                <a:schemeClr val="dk1"/>
              </a:solidFill>
            </a:endParaRPr>
          </a:p>
          <a:p>
            <a:pPr marL="0" lvl="0" indent="0" rtl="0">
              <a:spcBef>
                <a:spcPts val="0"/>
              </a:spcBef>
              <a:spcAft>
                <a:spcPts val="0"/>
              </a:spcAft>
              <a:buNone/>
            </a:pPr>
            <a:r>
              <a:rPr lang="zh-CN" sz="1000">
                <a:solidFill>
                  <a:schemeClr val="dk1"/>
                </a:solidFill>
              </a:rPr>
              <a:t>Background in Financial Services and Business Analytics</a:t>
            </a:r>
            <a:endParaRPr sz="1000">
              <a:solidFill>
                <a:schemeClr val="dk1"/>
              </a:solidFill>
            </a:endParaRPr>
          </a:p>
          <a:p>
            <a:pPr marL="0" lvl="0" indent="0" rtl="0">
              <a:spcBef>
                <a:spcPts val="0"/>
              </a:spcBef>
              <a:spcAft>
                <a:spcPts val="0"/>
              </a:spcAft>
              <a:buNone/>
            </a:pPr>
            <a:r>
              <a:rPr lang="zh-CN" sz="1000">
                <a:solidFill>
                  <a:schemeClr val="dk1"/>
                </a:solidFill>
              </a:rPr>
              <a:t>Skills: Advanced Data Management, Decision Making</a:t>
            </a:r>
            <a:endParaRPr sz="1000">
              <a:solidFill>
                <a:schemeClr val="dk1"/>
              </a:solidFill>
            </a:endParaRPr>
          </a:p>
          <a:p>
            <a:pPr marL="0" lvl="0" indent="0" rtl="0">
              <a:spcBef>
                <a:spcPts val="0"/>
              </a:spcBef>
              <a:spcAft>
                <a:spcPts val="0"/>
              </a:spcAft>
              <a:buNone/>
            </a:pPr>
            <a:r>
              <a:rPr lang="zh-CN" sz="1000">
                <a:solidFill>
                  <a:schemeClr val="dk1"/>
                </a:solidFill>
              </a:rPr>
              <a:t>Interest: Theater Art, Jazz</a:t>
            </a: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500" fill="hold"/>
                                        <p:tgtEl>
                                          <p:spTgt spid="119"/>
                                        </p:tgtEl>
                                        <p:attrNameLst>
                                          <p:attrName>ppt_x</p:attrName>
                                        </p:attrNameLst>
                                      </p:cBhvr>
                                      <p:tavLst>
                                        <p:tav tm="0">
                                          <p:val>
                                            <p:strVal val="#ppt_x"/>
                                          </p:val>
                                        </p:tav>
                                        <p:tav tm="100000">
                                          <p:val>
                                            <p:strVal val="#ppt_x"/>
                                          </p:val>
                                        </p:tav>
                                      </p:tavLst>
                                    </p:anim>
                                    <p:anim calcmode="lin" valueType="num">
                                      <p:cBhvr additive="base">
                                        <p:cTn id="12" dur="500" fill="hold"/>
                                        <p:tgtEl>
                                          <p:spTgt spid="1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500" fill="hold"/>
                                        <p:tgtEl>
                                          <p:spTgt spid="117"/>
                                        </p:tgtEl>
                                        <p:attrNameLst>
                                          <p:attrName>ppt_x</p:attrName>
                                        </p:attrNameLst>
                                      </p:cBhvr>
                                      <p:tavLst>
                                        <p:tav tm="0">
                                          <p:val>
                                            <p:strVal val="#ppt_x"/>
                                          </p:val>
                                        </p:tav>
                                        <p:tav tm="100000">
                                          <p:val>
                                            <p:strVal val="#ppt_x"/>
                                          </p:val>
                                        </p:tav>
                                      </p:tavLst>
                                    </p:anim>
                                    <p:anim calcmode="lin" valueType="num">
                                      <p:cBhvr additive="base">
                                        <p:cTn id="16" dur="500" fill="hold"/>
                                        <p:tgtEl>
                                          <p:spTgt spid="1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anim calcmode="lin" valueType="num">
                                      <p:cBhvr additive="base">
                                        <p:cTn id="19" dur="500" fill="hold"/>
                                        <p:tgtEl>
                                          <p:spTgt spid="121"/>
                                        </p:tgtEl>
                                        <p:attrNameLst>
                                          <p:attrName>ppt_x</p:attrName>
                                        </p:attrNameLst>
                                      </p:cBhvr>
                                      <p:tavLst>
                                        <p:tav tm="0">
                                          <p:val>
                                            <p:strVal val="#ppt_x"/>
                                          </p:val>
                                        </p:tav>
                                        <p:tav tm="100000">
                                          <p:val>
                                            <p:strVal val="#ppt_x"/>
                                          </p:val>
                                        </p:tav>
                                      </p:tavLst>
                                    </p:anim>
                                    <p:anim calcmode="lin" valueType="num">
                                      <p:cBhvr additive="base">
                                        <p:cTn id="20"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0"/>
                                        </p:tgtEl>
                                        <p:attrNameLst>
                                          <p:attrName>style.visibility</p:attrName>
                                        </p:attrNameLst>
                                      </p:cBhvr>
                                      <p:to>
                                        <p:strVal val="visible"/>
                                      </p:to>
                                    </p:set>
                                    <p:anim calcmode="lin" valueType="num">
                                      <p:cBhvr additive="base">
                                        <p:cTn id="25" dur="500" fill="hold"/>
                                        <p:tgtEl>
                                          <p:spTgt spid="120"/>
                                        </p:tgtEl>
                                        <p:attrNameLst>
                                          <p:attrName>ppt_x</p:attrName>
                                        </p:attrNameLst>
                                      </p:cBhvr>
                                      <p:tavLst>
                                        <p:tav tm="0">
                                          <p:val>
                                            <p:strVal val="#ppt_x"/>
                                          </p:val>
                                        </p:tav>
                                        <p:tav tm="100000">
                                          <p:val>
                                            <p:strVal val="#ppt_x"/>
                                          </p:val>
                                        </p:tav>
                                      </p:tavLst>
                                    </p:anim>
                                    <p:anim calcmode="lin" valueType="num">
                                      <p:cBhvr additive="base">
                                        <p:cTn id="26" dur="500" fill="hold"/>
                                        <p:tgtEl>
                                          <p:spTgt spid="1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6"/>
                                        </p:tgtEl>
                                        <p:attrNameLst>
                                          <p:attrName>style.visibility</p:attrName>
                                        </p:attrNameLst>
                                      </p:cBhvr>
                                      <p:to>
                                        <p:strVal val="visible"/>
                                      </p:to>
                                    </p:set>
                                    <p:anim calcmode="lin" valueType="num">
                                      <p:cBhvr additive="base">
                                        <p:cTn id="29" dur="500" fill="hold"/>
                                        <p:tgtEl>
                                          <p:spTgt spid="116"/>
                                        </p:tgtEl>
                                        <p:attrNameLst>
                                          <p:attrName>ppt_x</p:attrName>
                                        </p:attrNameLst>
                                      </p:cBhvr>
                                      <p:tavLst>
                                        <p:tav tm="0">
                                          <p:val>
                                            <p:strVal val="#ppt_x"/>
                                          </p:val>
                                        </p:tav>
                                        <p:tav tm="100000">
                                          <p:val>
                                            <p:strVal val="#ppt_x"/>
                                          </p:val>
                                        </p:tav>
                                      </p:tavLst>
                                    </p:anim>
                                    <p:anim calcmode="lin" valueType="num">
                                      <p:cBhvr additive="base">
                                        <p:cTn id="30" dur="500" fill="hold"/>
                                        <p:tgtEl>
                                          <p:spTgt spid="1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anim calcmode="lin" valueType="num">
                                      <p:cBhvr additive="base">
                                        <p:cTn id="33" dur="500" fill="hold"/>
                                        <p:tgtEl>
                                          <p:spTgt spid="122"/>
                                        </p:tgtEl>
                                        <p:attrNameLst>
                                          <p:attrName>ppt_x</p:attrName>
                                        </p:attrNameLst>
                                      </p:cBhvr>
                                      <p:tavLst>
                                        <p:tav tm="0">
                                          <p:val>
                                            <p:strVal val="#ppt_x"/>
                                          </p:val>
                                        </p:tav>
                                        <p:tav tm="100000">
                                          <p:val>
                                            <p:strVal val="#ppt_x"/>
                                          </p:val>
                                        </p:tav>
                                      </p:tavLst>
                                    </p:anim>
                                    <p:anim calcmode="lin" valueType="num">
                                      <p:cBhvr additive="base">
                                        <p:cTn id="34" dur="500" fill="hold"/>
                                        <p:tgtEl>
                                          <p:spTgt spid="1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8"/>
                                        </p:tgtEl>
                                        <p:attrNameLst>
                                          <p:attrName>style.visibility</p:attrName>
                                        </p:attrNameLst>
                                      </p:cBhvr>
                                      <p:to>
                                        <p:strVal val="visible"/>
                                      </p:to>
                                    </p:set>
                                    <p:anim calcmode="lin" valueType="num">
                                      <p:cBhvr additive="base">
                                        <p:cTn id="37" dur="500" fill="hold"/>
                                        <p:tgtEl>
                                          <p:spTgt spid="118"/>
                                        </p:tgtEl>
                                        <p:attrNameLst>
                                          <p:attrName>ppt_x</p:attrName>
                                        </p:attrNameLst>
                                      </p:cBhvr>
                                      <p:tavLst>
                                        <p:tav tm="0">
                                          <p:val>
                                            <p:strVal val="#ppt_x"/>
                                          </p:val>
                                        </p:tav>
                                        <p:tav tm="100000">
                                          <p:val>
                                            <p:strVal val="#ppt_x"/>
                                          </p:val>
                                        </p:tav>
                                      </p:tavLst>
                                    </p:anim>
                                    <p:anim calcmode="lin" valueType="num">
                                      <p:cBhvr additive="base">
                                        <p:cTn id="3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27150" y="458048"/>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t>Background and Objective</a:t>
            </a:r>
            <a:endParaRPr i="0" dirty="0"/>
          </a:p>
        </p:txBody>
      </p:sp>
      <p:sp>
        <p:nvSpPr>
          <p:cNvPr id="128" name="Shape 128"/>
          <p:cNvSpPr txBox="1">
            <a:spLocks noGrp="1"/>
          </p:cNvSpPr>
          <p:nvPr>
            <p:ph type="body" idx="1"/>
          </p:nvPr>
        </p:nvSpPr>
        <p:spPr>
          <a:xfrm>
            <a:off x="356089" y="1221314"/>
            <a:ext cx="8210862" cy="3416400"/>
          </a:xfrm>
          <a:prstGeom prst="rect">
            <a:avLst/>
          </a:prstGeom>
        </p:spPr>
        <p:txBody>
          <a:bodyPr spcFirstLastPara="1" wrap="square" lIns="91425" tIns="91425" rIns="91425" bIns="91425" anchor="t" anchorCtr="0">
            <a:noAutofit/>
          </a:bodyPr>
          <a:lstStyle/>
          <a:p>
            <a:pPr marL="0" lvl="0" indent="0" rtl="0">
              <a:lnSpc>
                <a:spcPct val="115000"/>
              </a:lnSpc>
              <a:spcBef>
                <a:spcPts val="500"/>
              </a:spcBef>
              <a:spcAft>
                <a:spcPts val="0"/>
              </a:spcAft>
              <a:buNone/>
            </a:pPr>
            <a:r>
              <a:rPr lang="zh-CN" sz="1800" b="1" dirty="0">
                <a:solidFill>
                  <a:schemeClr val="dk1"/>
                </a:solidFill>
                <a:latin typeface="+mj-lt"/>
                <a:ea typeface="Calibri"/>
                <a:cs typeface="Calibri"/>
                <a:sym typeface="Calibri"/>
              </a:rPr>
              <a:t>Project Subject</a:t>
            </a:r>
            <a:endParaRPr sz="1800" b="1" dirty="0">
              <a:solidFill>
                <a:schemeClr val="dk1"/>
              </a:solidFill>
              <a:latin typeface="+mj-lt"/>
              <a:ea typeface="Calibri"/>
              <a:cs typeface="Calibri"/>
              <a:sym typeface="Calibri"/>
            </a:endParaRPr>
          </a:p>
          <a:p>
            <a:pPr lvl="1" rtl="0">
              <a:lnSpc>
                <a:spcPct val="115000"/>
              </a:lnSpc>
              <a:spcBef>
                <a:spcPts val="400"/>
              </a:spcBef>
              <a:spcAft>
                <a:spcPts val="0"/>
              </a:spcAft>
              <a:buClr>
                <a:schemeClr val="dk1"/>
              </a:buClr>
              <a:buSzPts val="2000"/>
              <a:buFont typeface="Wingdings" pitchFamily="2" charset="2"/>
              <a:buChar char="v"/>
            </a:pPr>
            <a:r>
              <a:rPr lang="zh-CN" sz="1800" dirty="0">
                <a:solidFill>
                  <a:schemeClr val="dk1"/>
                </a:solidFill>
                <a:latin typeface="+mj-lt"/>
                <a:ea typeface="Calibri"/>
                <a:cs typeface="Calibri"/>
                <a:sym typeface="Calibri"/>
              </a:rPr>
              <a:t>PL’s </a:t>
            </a:r>
            <a:r>
              <a:rPr lang="zh-CN" sz="1800" dirty="0">
                <a:latin typeface="+mj-lt"/>
              </a:rPr>
              <a:t>d</a:t>
            </a:r>
            <a:r>
              <a:rPr lang="zh-CN" sz="1800" dirty="0">
                <a:solidFill>
                  <a:schemeClr val="dk1"/>
                </a:solidFill>
                <a:latin typeface="+mj-lt"/>
                <a:ea typeface="Calibri"/>
                <a:cs typeface="Calibri"/>
                <a:sym typeface="Calibri"/>
              </a:rPr>
              <a:t>eferred annuity policyholders</a:t>
            </a:r>
            <a:endParaRPr sz="1800" dirty="0">
              <a:solidFill>
                <a:schemeClr val="dk1"/>
              </a:solidFill>
              <a:latin typeface="+mj-lt"/>
              <a:ea typeface="Calibri"/>
              <a:cs typeface="Calibri"/>
              <a:sym typeface="Calibri"/>
            </a:endParaRPr>
          </a:p>
          <a:p>
            <a:pPr marL="0" lvl="0" indent="0" rtl="0">
              <a:lnSpc>
                <a:spcPct val="115000"/>
              </a:lnSpc>
              <a:spcBef>
                <a:spcPts val="500"/>
              </a:spcBef>
              <a:spcAft>
                <a:spcPts val="0"/>
              </a:spcAft>
              <a:buNone/>
            </a:pPr>
            <a:r>
              <a:rPr lang="zh-CN" sz="1800" b="1" dirty="0">
                <a:solidFill>
                  <a:schemeClr val="dk1"/>
                </a:solidFill>
                <a:latin typeface="+mj-lt"/>
                <a:ea typeface="Calibri"/>
                <a:cs typeface="Calibri"/>
                <a:sym typeface="Calibri"/>
              </a:rPr>
              <a:t>Project Objective</a:t>
            </a:r>
            <a:endParaRPr sz="1800" b="1" dirty="0">
              <a:solidFill>
                <a:schemeClr val="dk1"/>
              </a:solidFill>
              <a:latin typeface="+mj-lt"/>
              <a:ea typeface="Calibri"/>
              <a:cs typeface="Calibri"/>
              <a:sym typeface="Calibri"/>
            </a:endParaRPr>
          </a:p>
          <a:p>
            <a:pPr lvl="1" rtl="0">
              <a:lnSpc>
                <a:spcPct val="115000"/>
              </a:lnSpc>
              <a:spcBef>
                <a:spcPts val="400"/>
              </a:spcBef>
              <a:spcAft>
                <a:spcPts val="0"/>
              </a:spcAft>
              <a:buClr>
                <a:schemeClr val="dk1"/>
              </a:buClr>
              <a:buSzPts val="2000"/>
              <a:buFont typeface="Wingdings" pitchFamily="2" charset="2"/>
              <a:buChar char="v"/>
            </a:pPr>
            <a:r>
              <a:rPr lang="zh-CN" sz="1800" dirty="0">
                <a:solidFill>
                  <a:schemeClr val="dk1"/>
                </a:solidFill>
                <a:latin typeface="+mj-lt"/>
                <a:ea typeface="Calibri"/>
                <a:cs typeface="Calibri"/>
                <a:sym typeface="Calibri"/>
              </a:rPr>
              <a:t>Review mortality research experience from PL’s deferred annuity block (</a:t>
            </a:r>
            <a:r>
              <a:rPr lang="zh-CN" sz="1800" dirty="0">
                <a:latin typeface="+mj-lt"/>
              </a:rPr>
              <a:t>b</a:t>
            </a:r>
            <a:r>
              <a:rPr lang="zh-CN" sz="1800" dirty="0">
                <a:solidFill>
                  <a:schemeClr val="dk1"/>
                </a:solidFill>
                <a:latin typeface="+mj-lt"/>
                <a:ea typeface="Calibri"/>
                <a:cs typeface="Calibri"/>
                <a:sym typeface="Calibri"/>
              </a:rPr>
              <a:t>oth fixed and va</a:t>
            </a:r>
            <a:r>
              <a:rPr lang="zh-CN" sz="1800" dirty="0">
                <a:latin typeface="+mj-lt"/>
              </a:rPr>
              <a:t>riable)</a:t>
            </a:r>
            <a:endParaRPr sz="1800" dirty="0">
              <a:solidFill>
                <a:schemeClr val="dk1"/>
              </a:solidFill>
              <a:latin typeface="+mj-lt"/>
              <a:ea typeface="Calibri"/>
              <a:cs typeface="Calibri"/>
              <a:sym typeface="Calibri"/>
            </a:endParaRPr>
          </a:p>
          <a:p>
            <a:pPr marR="0" lvl="1" algn="l" rtl="0">
              <a:lnSpc>
                <a:spcPct val="115000"/>
              </a:lnSpc>
              <a:spcBef>
                <a:spcPts val="0"/>
              </a:spcBef>
              <a:spcAft>
                <a:spcPts val="0"/>
              </a:spcAft>
              <a:buClr>
                <a:schemeClr val="dk1"/>
              </a:buClr>
              <a:buSzPts val="2000"/>
              <a:buFont typeface="Wingdings" pitchFamily="2" charset="2"/>
              <a:buChar char="v"/>
            </a:pPr>
            <a:r>
              <a:rPr lang="zh-CN" sz="1800" dirty="0">
                <a:latin typeface="+mj-lt"/>
              </a:rPr>
              <a:t>Investigate additional factors to that could be added to the current model used to predict mortality rate</a:t>
            </a:r>
            <a:endParaRPr sz="1800" dirty="0">
              <a:latin typeface="+mj-lt"/>
            </a:endParaRPr>
          </a:p>
          <a:p>
            <a:pPr marL="0" lvl="0" indent="0" rtl="0">
              <a:lnSpc>
                <a:spcPct val="115000"/>
              </a:lnSpc>
              <a:spcBef>
                <a:spcPts val="480"/>
              </a:spcBef>
              <a:spcAft>
                <a:spcPts val="0"/>
              </a:spcAft>
              <a:buNone/>
            </a:pPr>
            <a:r>
              <a:rPr lang="zh-CN" sz="1800" b="1" dirty="0">
                <a:solidFill>
                  <a:schemeClr val="dk1"/>
                </a:solidFill>
                <a:latin typeface="+mj-lt"/>
                <a:ea typeface="Calibri"/>
                <a:cs typeface="Calibri"/>
                <a:sym typeface="Calibri"/>
              </a:rPr>
              <a:t>Scope of the Project</a:t>
            </a:r>
            <a:endParaRPr sz="1800" b="1" dirty="0">
              <a:solidFill>
                <a:schemeClr val="dk1"/>
              </a:solidFill>
              <a:latin typeface="+mj-lt"/>
              <a:ea typeface="Calibri"/>
              <a:cs typeface="Calibri"/>
              <a:sym typeface="Calibri"/>
            </a:endParaRPr>
          </a:p>
          <a:p>
            <a:pPr lvl="1" rtl="0">
              <a:lnSpc>
                <a:spcPct val="115000"/>
              </a:lnSpc>
              <a:spcBef>
                <a:spcPts val="400"/>
              </a:spcBef>
              <a:spcAft>
                <a:spcPts val="0"/>
              </a:spcAft>
              <a:buClr>
                <a:schemeClr val="dk1"/>
              </a:buClr>
              <a:buSzPts val="2000"/>
              <a:buFont typeface="Wingdings" pitchFamily="2" charset="2"/>
              <a:buChar char="v"/>
            </a:pPr>
            <a:r>
              <a:rPr lang="zh-CN" sz="1800" dirty="0">
                <a:solidFill>
                  <a:schemeClr val="dk1"/>
                </a:solidFill>
                <a:latin typeface="+mj-lt"/>
                <a:ea typeface="Calibri"/>
                <a:cs typeface="Calibri"/>
                <a:sym typeface="Calibri"/>
              </a:rPr>
              <a:t>PL policyholders nationwide over the time span</a:t>
            </a:r>
            <a:r>
              <a:rPr lang="zh-CN" sz="1800" dirty="0">
                <a:latin typeface="+mj-lt"/>
              </a:rPr>
              <a:t> from 2005 to 2014</a:t>
            </a:r>
            <a:endParaRPr sz="1800" dirty="0">
              <a:solidFill>
                <a:schemeClr val="dk1"/>
              </a:solidFill>
              <a:latin typeface="+mj-lt"/>
              <a:ea typeface="Calibri"/>
              <a:cs typeface="Calibri"/>
              <a:sym typeface="Calibri"/>
            </a:endParaRPr>
          </a:p>
          <a:p>
            <a:pPr marL="0" lvl="0" indent="0">
              <a:lnSpc>
                <a:spcPct val="115000"/>
              </a:lnSpc>
              <a:spcBef>
                <a:spcPts val="480"/>
              </a:spcBef>
              <a:spcAft>
                <a:spcPts val="0"/>
              </a:spcAft>
              <a:buNone/>
            </a:pPr>
            <a:endParaRPr sz="1800" dirty="0">
              <a:latin typeface="+mj-lt"/>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42519" y="424900"/>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Background and Objective</a:t>
            </a:r>
            <a:endParaRPr i="0" dirty="0">
              <a:latin typeface="+mj-lt"/>
            </a:endParaRPr>
          </a:p>
        </p:txBody>
      </p:sp>
      <p:sp>
        <p:nvSpPr>
          <p:cNvPr id="134" name="Shape 134"/>
          <p:cNvSpPr txBox="1">
            <a:spLocks noGrp="1"/>
          </p:cNvSpPr>
          <p:nvPr>
            <p:ph type="body" idx="1"/>
          </p:nvPr>
        </p:nvSpPr>
        <p:spPr>
          <a:xfrm>
            <a:off x="374238" y="916638"/>
            <a:ext cx="8362200" cy="33714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zh-CN" dirty="0">
                <a:latin typeface="+mj-lt"/>
              </a:rPr>
              <a:t>PL Assumption:</a:t>
            </a:r>
            <a:endParaRPr dirty="0">
              <a:latin typeface="+mj-lt"/>
            </a:endParaRPr>
          </a:p>
          <a:p>
            <a:pPr marL="0" lvl="0" indent="0">
              <a:spcBef>
                <a:spcPts val="480"/>
              </a:spcBef>
              <a:spcAft>
                <a:spcPts val="0"/>
              </a:spcAft>
              <a:buNone/>
            </a:pPr>
            <a:endParaRPr dirty="0"/>
          </a:p>
        </p:txBody>
      </p:sp>
      <p:pic>
        <p:nvPicPr>
          <p:cNvPr id="135" name="Shape 135"/>
          <p:cNvPicPr preferRelativeResize="0"/>
          <p:nvPr/>
        </p:nvPicPr>
        <p:blipFill>
          <a:blip r:embed="rId3">
            <a:alphaModFix/>
          </a:blip>
          <a:stretch>
            <a:fillRect/>
          </a:stretch>
        </p:blipFill>
        <p:spPr>
          <a:xfrm>
            <a:off x="942450" y="1566200"/>
            <a:ext cx="6990550" cy="1162625"/>
          </a:xfrm>
          <a:prstGeom prst="rect">
            <a:avLst/>
          </a:prstGeom>
          <a:noFill/>
          <a:ln w="28575" cap="flat" cmpd="sng">
            <a:solidFill>
              <a:srgbClr val="A4C2F4"/>
            </a:solidFill>
            <a:prstDash val="solid"/>
            <a:round/>
            <a:headEnd type="none" w="sm" len="sm"/>
            <a:tailEnd type="none" w="sm" len="sm"/>
          </a:ln>
        </p:spPr>
      </p:pic>
      <p:sp>
        <p:nvSpPr>
          <p:cNvPr id="136" name="Shape 136"/>
          <p:cNvSpPr txBox="1"/>
          <p:nvPr/>
        </p:nvSpPr>
        <p:spPr>
          <a:xfrm>
            <a:off x="374238" y="2545738"/>
            <a:ext cx="7955400" cy="2310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500"/>
              </a:spcBef>
              <a:spcAft>
                <a:spcPts val="0"/>
              </a:spcAft>
              <a:buNone/>
            </a:pPr>
            <a:r>
              <a:rPr lang="zh-CN" sz="2400" dirty="0">
                <a:solidFill>
                  <a:schemeClr val="dk1"/>
                </a:solidFill>
                <a:latin typeface="+mj-lt"/>
                <a:ea typeface="Calibri"/>
                <a:cs typeface="Calibri"/>
                <a:sym typeface="Calibri"/>
              </a:rPr>
              <a:t>Goals:</a:t>
            </a:r>
            <a:endParaRPr sz="2400" dirty="0">
              <a:solidFill>
                <a:schemeClr val="dk1"/>
              </a:solidFill>
              <a:latin typeface="+mj-lt"/>
              <a:ea typeface="Calibri"/>
              <a:cs typeface="Calibri"/>
              <a:sym typeface="Calibri"/>
            </a:endParaRPr>
          </a:p>
          <a:p>
            <a:pPr marL="400050" lvl="0" indent="-285750" rtl="0">
              <a:lnSpc>
                <a:spcPct val="115000"/>
              </a:lnSpc>
              <a:spcBef>
                <a:spcPts val="500"/>
              </a:spcBef>
              <a:spcAft>
                <a:spcPts val="0"/>
              </a:spcAft>
              <a:buClr>
                <a:srgbClr val="336699"/>
              </a:buClr>
              <a:buSzPts val="1800"/>
              <a:buFont typeface="Wingdings" pitchFamily="2" charset="2"/>
              <a:buChar char="v"/>
            </a:pPr>
            <a:r>
              <a:rPr lang="zh-CN" sz="1800" dirty="0">
                <a:solidFill>
                  <a:schemeClr val="dk1"/>
                </a:solidFill>
                <a:latin typeface="+mj-lt"/>
                <a:ea typeface="Calibri"/>
                <a:cs typeface="Calibri"/>
                <a:sym typeface="Calibri"/>
              </a:rPr>
              <a:t>Identify and analyze the policy attributes that led to the disparity from the model, and improve the model according to the results of analysis</a:t>
            </a:r>
            <a:endParaRPr sz="1800" dirty="0">
              <a:solidFill>
                <a:schemeClr val="dk1"/>
              </a:solidFill>
              <a:latin typeface="+mj-lt"/>
              <a:ea typeface="Calibri"/>
              <a:cs typeface="Calibri"/>
              <a:sym typeface="Calibri"/>
            </a:endParaRPr>
          </a:p>
          <a:p>
            <a:pPr marL="400050" lvl="0" indent="-285750" rtl="0">
              <a:lnSpc>
                <a:spcPct val="115000"/>
              </a:lnSpc>
              <a:spcBef>
                <a:spcPts val="0"/>
              </a:spcBef>
              <a:spcAft>
                <a:spcPts val="0"/>
              </a:spcAft>
              <a:buClr>
                <a:srgbClr val="336699"/>
              </a:buClr>
              <a:buSzPts val="1800"/>
              <a:buFont typeface="Wingdings" pitchFamily="2" charset="2"/>
              <a:buChar char="v"/>
            </a:pPr>
            <a:r>
              <a:rPr lang="zh-CN" sz="1800" dirty="0">
                <a:solidFill>
                  <a:schemeClr val="dk1"/>
                </a:solidFill>
                <a:latin typeface="+mj-lt"/>
                <a:ea typeface="Calibri"/>
                <a:cs typeface="Calibri"/>
                <a:sym typeface="Calibri"/>
              </a:rPr>
              <a:t>Provide business intelligence regarding mortality that can support marketing and operational strategies</a:t>
            </a:r>
            <a:endParaRPr sz="1800" dirty="0">
              <a:solidFill>
                <a:schemeClr val="dk1"/>
              </a:solidFill>
              <a:latin typeface="+mj-lt"/>
              <a:ea typeface="Calibri"/>
              <a:cs typeface="Calibri"/>
              <a:sym typeface="Calibri"/>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dissolv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2789086" y="508700"/>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Data</a:t>
            </a:r>
            <a:endParaRPr i="0" dirty="0">
              <a:latin typeface="+mj-lt"/>
            </a:endParaRPr>
          </a:p>
        </p:txBody>
      </p:sp>
      <p:sp>
        <p:nvSpPr>
          <p:cNvPr id="142" name="Shape 142"/>
          <p:cNvSpPr txBox="1">
            <a:spLocks noGrp="1"/>
          </p:cNvSpPr>
          <p:nvPr>
            <p:ph type="body" idx="1"/>
          </p:nvPr>
        </p:nvSpPr>
        <p:spPr>
          <a:xfrm>
            <a:off x="666750" y="1083425"/>
            <a:ext cx="8520600" cy="7839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zh-CN" b="1" dirty="0"/>
              <a:t>Main Datasets:</a:t>
            </a:r>
            <a:endParaRPr b="1" dirty="0"/>
          </a:p>
        </p:txBody>
      </p:sp>
      <p:graphicFrame>
        <p:nvGraphicFramePr>
          <p:cNvPr id="143" name="Shape 143"/>
          <p:cNvGraphicFramePr/>
          <p:nvPr>
            <p:extLst>
              <p:ext uri="{D42A27DB-BD31-4B8C-83A1-F6EECF244321}">
                <p14:modId xmlns:p14="http://schemas.microsoft.com/office/powerpoint/2010/main" val="942056399"/>
              </p:ext>
            </p:extLst>
          </p:nvPr>
        </p:nvGraphicFramePr>
        <p:xfrm>
          <a:off x="475364" y="1867325"/>
          <a:ext cx="7810500" cy="3033500"/>
        </p:xfrm>
        <a:graphic>
          <a:graphicData uri="http://schemas.openxmlformats.org/drawingml/2006/table">
            <a:tbl>
              <a:tblPr>
                <a:tableStyleId>{775DCB02-9BB8-47FD-8907-85C794F793BA}</a:tableStyleId>
              </a:tblPr>
              <a:tblGrid>
                <a:gridCol w="250507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3476625">
                  <a:extLst>
                    <a:ext uri="{9D8B030D-6E8A-4147-A177-3AD203B41FA5}">
                      <a16:colId xmlns:a16="http://schemas.microsoft.com/office/drawing/2014/main" val="20002"/>
                    </a:ext>
                  </a:extLst>
                </a:gridCol>
              </a:tblGrid>
              <a:tr h="438150">
                <a:tc>
                  <a:txBody>
                    <a:bodyPr/>
                    <a:lstStyle/>
                    <a:p>
                      <a:pPr marL="0" lvl="0" indent="0" algn="ctr" rtl="0">
                        <a:lnSpc>
                          <a:spcPct val="115000"/>
                        </a:lnSpc>
                        <a:spcBef>
                          <a:spcPts val="0"/>
                        </a:spcBef>
                        <a:spcAft>
                          <a:spcPts val="0"/>
                        </a:spcAft>
                        <a:buNone/>
                      </a:pPr>
                      <a:r>
                        <a:rPr lang="zh-CN" sz="1200" b="1">
                          <a:latin typeface="+mj-lt"/>
                        </a:rPr>
                        <a:t>Dataset Name</a:t>
                      </a:r>
                      <a:endParaRPr sz="1200" b="1">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b="1">
                          <a:latin typeface="+mj-lt"/>
                        </a:rPr>
                        <a:t>Resource</a:t>
                      </a:r>
                      <a:endParaRPr sz="1200" b="1">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b="1" dirty="0">
                          <a:latin typeface="+mj-lt"/>
                        </a:rPr>
                        <a:t>Description</a:t>
                      </a:r>
                      <a:endParaRPr sz="1200" b="1" dirty="0">
                        <a:latin typeface="+mj-lt"/>
                      </a:endParaRPr>
                    </a:p>
                  </a:txBody>
                  <a:tcPr marL="91425" marR="91425" marT="91425" marB="91425"/>
                </a:tc>
                <a:extLst>
                  <a:ext uri="{0D108BD9-81ED-4DB2-BD59-A6C34878D82A}">
                    <a16:rowId xmlns:a16="http://schemas.microsoft.com/office/drawing/2014/main" val="10000"/>
                  </a:ext>
                </a:extLst>
              </a:tr>
              <a:tr h="699875">
                <a:tc>
                  <a:txBody>
                    <a:bodyPr/>
                    <a:lstStyle/>
                    <a:p>
                      <a:pPr marL="0" lvl="0" indent="0" algn="ctr" rtl="0">
                        <a:lnSpc>
                          <a:spcPct val="115000"/>
                        </a:lnSpc>
                        <a:spcBef>
                          <a:spcPts val="0"/>
                        </a:spcBef>
                        <a:spcAft>
                          <a:spcPts val="0"/>
                        </a:spcAft>
                        <a:buNone/>
                      </a:pPr>
                      <a:r>
                        <a:rPr lang="zh-CN" sz="1200" dirty="0">
                          <a:latin typeface="+mj-lt"/>
                        </a:rPr>
                        <a:t>Output Exposure and Death</a:t>
                      </a:r>
                      <a:endParaRPr sz="1200" dirty="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a:latin typeface="+mj-lt"/>
                        </a:rPr>
                        <a:t>Pacific Life Insurance Company</a:t>
                      </a:r>
                      <a:endParaRPr sz="120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a:latin typeface="+mj-lt"/>
                        </a:rPr>
                        <a:t>Time series information for policyholders (death, gender, valuation_year, attained age, …)</a:t>
                      </a:r>
                      <a:endParaRPr sz="1200">
                        <a:latin typeface="+mj-lt"/>
                      </a:endParaRPr>
                    </a:p>
                  </a:txBody>
                  <a:tcPr marL="91425" marR="91425" marT="91425" marB="91425"/>
                </a:tc>
                <a:extLst>
                  <a:ext uri="{0D108BD9-81ED-4DB2-BD59-A6C34878D82A}">
                    <a16:rowId xmlns:a16="http://schemas.microsoft.com/office/drawing/2014/main" val="10001"/>
                  </a:ext>
                </a:extLst>
              </a:tr>
              <a:tr h="695325">
                <a:tc>
                  <a:txBody>
                    <a:bodyPr/>
                    <a:lstStyle/>
                    <a:p>
                      <a:pPr marL="0" lvl="0" indent="0" algn="ctr" rtl="0">
                        <a:lnSpc>
                          <a:spcPct val="115000"/>
                        </a:lnSpc>
                        <a:spcBef>
                          <a:spcPts val="0"/>
                        </a:spcBef>
                        <a:spcAft>
                          <a:spcPts val="0"/>
                        </a:spcAft>
                        <a:buNone/>
                      </a:pPr>
                      <a:r>
                        <a:rPr lang="zh-CN" sz="1200">
                          <a:latin typeface="+mj-lt"/>
                        </a:rPr>
                        <a:t>Contract Information</a:t>
                      </a:r>
                      <a:endParaRPr sz="120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dirty="0">
                          <a:latin typeface="+mj-lt"/>
                        </a:rPr>
                        <a:t>Pacific Life Insurance Company</a:t>
                      </a:r>
                      <a:endParaRPr sz="1200" dirty="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a:latin typeface="+mj-lt"/>
                        </a:rPr>
                        <a:t>Static information on each unique contract (distribution channel, GIA, GPA, …)</a:t>
                      </a:r>
                      <a:endParaRPr sz="1200">
                        <a:latin typeface="+mj-lt"/>
                      </a:endParaRPr>
                    </a:p>
                  </a:txBody>
                  <a:tcPr marL="91425" marR="91425" marT="91425" marB="91425"/>
                </a:tc>
                <a:extLst>
                  <a:ext uri="{0D108BD9-81ED-4DB2-BD59-A6C34878D82A}">
                    <a16:rowId xmlns:a16="http://schemas.microsoft.com/office/drawing/2014/main" val="10002"/>
                  </a:ext>
                </a:extLst>
              </a:tr>
              <a:tr h="600075">
                <a:tc>
                  <a:txBody>
                    <a:bodyPr/>
                    <a:lstStyle/>
                    <a:p>
                      <a:pPr marL="0" lvl="0" indent="0" algn="ctr" rtl="0">
                        <a:lnSpc>
                          <a:spcPct val="115000"/>
                        </a:lnSpc>
                        <a:spcBef>
                          <a:spcPts val="0"/>
                        </a:spcBef>
                        <a:spcAft>
                          <a:spcPts val="0"/>
                        </a:spcAft>
                        <a:buNone/>
                      </a:pPr>
                      <a:r>
                        <a:rPr lang="zh-CN" sz="1200">
                          <a:latin typeface="+mj-lt"/>
                        </a:rPr>
                        <a:t>Income Level</a:t>
                      </a:r>
                      <a:endParaRPr sz="120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a:latin typeface="+mj-lt"/>
                        </a:rPr>
                        <a:t>IRS website</a:t>
                      </a:r>
                      <a:endParaRPr sz="120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a:latin typeface="+mj-lt"/>
                        </a:rPr>
                        <a:t>Median income by state in 2014</a:t>
                      </a:r>
                      <a:endParaRPr sz="1200">
                        <a:latin typeface="+mj-lt"/>
                      </a:endParaRPr>
                    </a:p>
                  </a:txBody>
                  <a:tcPr marL="91425" marR="91425" marT="91425" marB="91425"/>
                </a:tc>
                <a:extLst>
                  <a:ext uri="{0D108BD9-81ED-4DB2-BD59-A6C34878D82A}">
                    <a16:rowId xmlns:a16="http://schemas.microsoft.com/office/drawing/2014/main" val="10003"/>
                  </a:ext>
                </a:extLst>
              </a:tr>
              <a:tr h="600075">
                <a:tc>
                  <a:txBody>
                    <a:bodyPr/>
                    <a:lstStyle/>
                    <a:p>
                      <a:pPr marL="0" lvl="0" indent="0" algn="ctr" rtl="0">
                        <a:lnSpc>
                          <a:spcPct val="115000"/>
                        </a:lnSpc>
                        <a:spcBef>
                          <a:spcPts val="0"/>
                        </a:spcBef>
                        <a:spcAft>
                          <a:spcPts val="0"/>
                        </a:spcAft>
                        <a:buNone/>
                      </a:pPr>
                      <a:r>
                        <a:rPr lang="zh-CN" sz="1200">
                          <a:latin typeface="+mj-lt"/>
                        </a:rPr>
                        <a:t>Population Data</a:t>
                      </a:r>
                      <a:endParaRPr sz="120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a:latin typeface="+mj-lt"/>
                        </a:rPr>
                        <a:t>US Census Bureau</a:t>
                      </a:r>
                      <a:endParaRPr sz="1200">
                        <a:latin typeface="+mj-lt"/>
                      </a:endParaRPr>
                    </a:p>
                  </a:txBody>
                  <a:tcPr marL="91425" marR="91425" marT="91425" marB="91425"/>
                </a:tc>
                <a:tc>
                  <a:txBody>
                    <a:bodyPr/>
                    <a:lstStyle/>
                    <a:p>
                      <a:pPr marL="0" lvl="0" indent="0" algn="ctr" rtl="0">
                        <a:lnSpc>
                          <a:spcPct val="115000"/>
                        </a:lnSpc>
                        <a:spcBef>
                          <a:spcPts val="0"/>
                        </a:spcBef>
                        <a:spcAft>
                          <a:spcPts val="0"/>
                        </a:spcAft>
                        <a:buNone/>
                      </a:pPr>
                      <a:r>
                        <a:rPr lang="zh-CN" sz="1200" dirty="0">
                          <a:latin typeface="+mj-lt"/>
                        </a:rPr>
                        <a:t>Estimate resident population by state in 2014</a:t>
                      </a:r>
                      <a:endParaRPr sz="1200" dirty="0">
                        <a:latin typeface="+mj-lt"/>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758345" y="354708"/>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Introduction to Attributes</a:t>
            </a:r>
            <a:endParaRPr i="0" dirty="0">
              <a:latin typeface="+mj-lt"/>
            </a:endParaRPr>
          </a:p>
        </p:txBody>
      </p:sp>
      <p:graphicFrame>
        <p:nvGraphicFramePr>
          <p:cNvPr id="149" name="Shape 149"/>
          <p:cNvGraphicFramePr/>
          <p:nvPr>
            <p:extLst>
              <p:ext uri="{D42A27DB-BD31-4B8C-83A1-F6EECF244321}">
                <p14:modId xmlns:p14="http://schemas.microsoft.com/office/powerpoint/2010/main" val="1840906620"/>
              </p:ext>
            </p:extLst>
          </p:nvPr>
        </p:nvGraphicFramePr>
        <p:xfrm>
          <a:off x="646776" y="1167069"/>
          <a:ext cx="6742852" cy="3766436"/>
        </p:xfrm>
        <a:graphic>
          <a:graphicData uri="http://schemas.openxmlformats.org/drawingml/2006/table">
            <a:tbl>
              <a:tblPr>
                <a:tableStyleId>{35758FB7-9AC5-4552-8A53-C91805E547FA}</a:tableStyleId>
              </a:tblPr>
              <a:tblGrid>
                <a:gridCol w="1528062">
                  <a:extLst>
                    <a:ext uri="{9D8B030D-6E8A-4147-A177-3AD203B41FA5}">
                      <a16:colId xmlns:a16="http://schemas.microsoft.com/office/drawing/2014/main" val="20000"/>
                    </a:ext>
                  </a:extLst>
                </a:gridCol>
                <a:gridCol w="800191">
                  <a:extLst>
                    <a:ext uri="{9D8B030D-6E8A-4147-A177-3AD203B41FA5}">
                      <a16:colId xmlns:a16="http://schemas.microsoft.com/office/drawing/2014/main" val="20001"/>
                    </a:ext>
                  </a:extLst>
                </a:gridCol>
                <a:gridCol w="4414599">
                  <a:extLst>
                    <a:ext uri="{9D8B030D-6E8A-4147-A177-3AD203B41FA5}">
                      <a16:colId xmlns:a16="http://schemas.microsoft.com/office/drawing/2014/main" val="20002"/>
                    </a:ext>
                  </a:extLst>
                </a:gridCol>
              </a:tblGrid>
              <a:tr h="294609">
                <a:tc>
                  <a:txBody>
                    <a:bodyPr/>
                    <a:lstStyle/>
                    <a:p>
                      <a:pPr marL="63500" lvl="0" indent="0" algn="ctr" rtl="0">
                        <a:lnSpc>
                          <a:spcPct val="115000"/>
                        </a:lnSpc>
                        <a:spcBef>
                          <a:spcPts val="0"/>
                        </a:spcBef>
                        <a:spcAft>
                          <a:spcPts val="0"/>
                        </a:spcAft>
                        <a:buNone/>
                      </a:pPr>
                      <a:r>
                        <a:rPr lang="zh-CN" sz="800" b="1"/>
                        <a:t>Attribute</a:t>
                      </a:r>
                      <a:endParaRPr sz="800" b="1"/>
                    </a:p>
                  </a:txBody>
                  <a:tcPr marL="63500" marR="63500" marT="63500" marB="63500"/>
                </a:tc>
                <a:tc>
                  <a:txBody>
                    <a:bodyPr/>
                    <a:lstStyle/>
                    <a:p>
                      <a:pPr marL="63500" lvl="0" indent="0" algn="ctr" rtl="0">
                        <a:lnSpc>
                          <a:spcPct val="115000"/>
                        </a:lnSpc>
                        <a:spcBef>
                          <a:spcPts val="0"/>
                        </a:spcBef>
                        <a:spcAft>
                          <a:spcPts val="0"/>
                        </a:spcAft>
                        <a:buNone/>
                      </a:pPr>
                      <a:r>
                        <a:rPr lang="zh-CN" sz="800" b="1"/>
                        <a:t>Data type</a:t>
                      </a:r>
                      <a:endParaRPr sz="800" b="1"/>
                    </a:p>
                  </a:txBody>
                  <a:tcPr marL="63500" marR="63500" marT="63500" marB="63500"/>
                </a:tc>
                <a:tc>
                  <a:txBody>
                    <a:bodyPr/>
                    <a:lstStyle/>
                    <a:p>
                      <a:pPr marL="63500" lvl="0" indent="0" algn="ctr" rtl="0">
                        <a:lnSpc>
                          <a:spcPct val="115000"/>
                        </a:lnSpc>
                        <a:spcBef>
                          <a:spcPts val="0"/>
                        </a:spcBef>
                        <a:spcAft>
                          <a:spcPts val="0"/>
                        </a:spcAft>
                        <a:buNone/>
                      </a:pPr>
                      <a:r>
                        <a:rPr lang="zh-CN" sz="800" b="1" dirty="0"/>
                        <a:t>Description</a:t>
                      </a:r>
                      <a:endParaRPr sz="800" b="1" dirty="0"/>
                    </a:p>
                  </a:txBody>
                  <a:tcPr marL="63500" marR="63500" marT="63500" marB="63500"/>
                </a:tc>
                <a:extLst>
                  <a:ext uri="{0D108BD9-81ED-4DB2-BD59-A6C34878D82A}">
                    <a16:rowId xmlns:a16="http://schemas.microsoft.com/office/drawing/2014/main" val="10000"/>
                  </a:ext>
                </a:extLst>
              </a:tr>
              <a:tr h="294609">
                <a:tc>
                  <a:txBody>
                    <a:bodyPr/>
                    <a:lstStyle/>
                    <a:p>
                      <a:pPr marL="63500" lvl="0" indent="0" algn="ctr" rtl="0">
                        <a:lnSpc>
                          <a:spcPct val="115000"/>
                        </a:lnSpc>
                        <a:spcBef>
                          <a:spcPts val="0"/>
                        </a:spcBef>
                        <a:spcAft>
                          <a:spcPts val="0"/>
                        </a:spcAft>
                        <a:buNone/>
                      </a:pPr>
                      <a:r>
                        <a:rPr lang="zh-CN" sz="800"/>
                        <a:t>Death</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Binary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1 if the annuitant dies in the valuation year</a:t>
                      </a:r>
                      <a:endParaRPr sz="800"/>
                    </a:p>
                  </a:txBody>
                  <a:tcPr marL="63500" marR="63500" marT="63500" marB="63500"/>
                </a:tc>
                <a:extLst>
                  <a:ext uri="{0D108BD9-81ED-4DB2-BD59-A6C34878D82A}">
                    <a16:rowId xmlns:a16="http://schemas.microsoft.com/office/drawing/2014/main" val="10001"/>
                  </a:ext>
                </a:extLst>
              </a:tr>
              <a:tr h="294609">
                <a:tc>
                  <a:txBody>
                    <a:bodyPr/>
                    <a:lstStyle/>
                    <a:p>
                      <a:pPr marL="63500" lvl="0" indent="0" algn="ctr" rtl="0">
                        <a:lnSpc>
                          <a:spcPct val="115000"/>
                        </a:lnSpc>
                        <a:spcBef>
                          <a:spcPts val="0"/>
                        </a:spcBef>
                        <a:spcAft>
                          <a:spcPts val="0"/>
                        </a:spcAft>
                        <a:buNone/>
                      </a:pPr>
                      <a:r>
                        <a:rPr lang="zh-CN" sz="800"/>
                        <a:t>Attained Age</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Nominal</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dirty="0"/>
                        <a:t>The age of policyholder in the valuation year</a:t>
                      </a:r>
                      <a:endParaRPr sz="800" dirty="0"/>
                    </a:p>
                  </a:txBody>
                  <a:tcPr marL="63500" marR="63500" marT="63500" marB="63500"/>
                </a:tc>
                <a:extLst>
                  <a:ext uri="{0D108BD9-81ED-4DB2-BD59-A6C34878D82A}">
                    <a16:rowId xmlns:a16="http://schemas.microsoft.com/office/drawing/2014/main" val="10002"/>
                  </a:ext>
                </a:extLst>
              </a:tr>
              <a:tr h="294609">
                <a:tc>
                  <a:txBody>
                    <a:bodyPr/>
                    <a:lstStyle/>
                    <a:p>
                      <a:pPr marL="63500" lvl="0" indent="0" algn="ctr" rtl="0">
                        <a:lnSpc>
                          <a:spcPct val="115000"/>
                        </a:lnSpc>
                        <a:spcBef>
                          <a:spcPts val="0"/>
                        </a:spcBef>
                        <a:spcAft>
                          <a:spcPts val="0"/>
                        </a:spcAft>
                        <a:buNone/>
                      </a:pPr>
                      <a:r>
                        <a:rPr lang="zh-CN" sz="800"/>
                        <a:t>Gender</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Category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1 male, 2 female</a:t>
                      </a:r>
                      <a:endParaRPr sz="800"/>
                    </a:p>
                  </a:txBody>
                  <a:tcPr marL="63500" marR="63500" marT="63500" marB="63500"/>
                </a:tc>
                <a:extLst>
                  <a:ext uri="{0D108BD9-81ED-4DB2-BD59-A6C34878D82A}">
                    <a16:rowId xmlns:a16="http://schemas.microsoft.com/office/drawing/2014/main" val="10003"/>
                  </a:ext>
                </a:extLst>
              </a:tr>
              <a:tr h="294609">
                <a:tc>
                  <a:txBody>
                    <a:bodyPr/>
                    <a:lstStyle/>
                    <a:p>
                      <a:pPr marL="63500" lvl="0" indent="0" algn="ctr" rtl="0">
                        <a:lnSpc>
                          <a:spcPct val="115000"/>
                        </a:lnSpc>
                        <a:spcBef>
                          <a:spcPts val="0"/>
                        </a:spcBef>
                        <a:spcAft>
                          <a:spcPts val="0"/>
                        </a:spcAft>
                        <a:buNone/>
                      </a:pPr>
                      <a:r>
                        <a:rPr lang="zh-CN" sz="800" dirty="0"/>
                        <a:t>Plus_Minus</a:t>
                      </a:r>
                      <a:endParaRPr sz="800" dirty="0"/>
                    </a:p>
                  </a:txBody>
                  <a:tcPr marL="63500" marR="63500" marT="63500" marB="63500"/>
                </a:tc>
                <a:tc>
                  <a:txBody>
                    <a:bodyPr/>
                    <a:lstStyle/>
                    <a:p>
                      <a:pPr marL="63500" lvl="0" indent="0" algn="ctr" rtl="0">
                        <a:lnSpc>
                          <a:spcPct val="115000"/>
                        </a:lnSpc>
                        <a:spcBef>
                          <a:spcPts val="0"/>
                        </a:spcBef>
                        <a:spcAft>
                          <a:spcPts val="0"/>
                        </a:spcAft>
                        <a:buNone/>
                      </a:pPr>
                      <a:r>
                        <a:rPr lang="zh-CN" sz="800"/>
                        <a:t>Category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Minus: Policies with LGMWB riders;  Plus: Policies without LGMWB riders.</a:t>
                      </a:r>
                      <a:endParaRPr sz="800"/>
                    </a:p>
                  </a:txBody>
                  <a:tcPr marL="63500" marR="63500" marT="63500" marB="63500"/>
                </a:tc>
                <a:extLst>
                  <a:ext uri="{0D108BD9-81ED-4DB2-BD59-A6C34878D82A}">
                    <a16:rowId xmlns:a16="http://schemas.microsoft.com/office/drawing/2014/main" val="10004"/>
                  </a:ext>
                </a:extLst>
              </a:tr>
              <a:tr h="294609">
                <a:tc>
                  <a:txBody>
                    <a:bodyPr/>
                    <a:lstStyle/>
                    <a:p>
                      <a:pPr marL="63500" lvl="0" indent="0" algn="ctr" rtl="0">
                        <a:lnSpc>
                          <a:spcPct val="115000"/>
                        </a:lnSpc>
                        <a:spcBef>
                          <a:spcPts val="0"/>
                        </a:spcBef>
                        <a:spcAft>
                          <a:spcPts val="0"/>
                        </a:spcAft>
                        <a:buNone/>
                      </a:pPr>
                      <a:r>
                        <a:rPr lang="zh-CN" sz="800"/>
                        <a:t>Policy Year</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Nominal</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The number of years in force since the policy is issued</a:t>
                      </a:r>
                      <a:endParaRPr sz="800"/>
                    </a:p>
                  </a:txBody>
                  <a:tcPr marL="63500" marR="63500" marT="63500" marB="63500"/>
                </a:tc>
                <a:extLst>
                  <a:ext uri="{0D108BD9-81ED-4DB2-BD59-A6C34878D82A}">
                    <a16:rowId xmlns:a16="http://schemas.microsoft.com/office/drawing/2014/main" val="10005"/>
                  </a:ext>
                </a:extLst>
              </a:tr>
              <a:tr h="294609">
                <a:tc>
                  <a:txBody>
                    <a:bodyPr/>
                    <a:lstStyle/>
                    <a:p>
                      <a:pPr marL="63500" lvl="0" indent="0" algn="ctr" rtl="0">
                        <a:lnSpc>
                          <a:spcPct val="115000"/>
                        </a:lnSpc>
                        <a:spcBef>
                          <a:spcPts val="0"/>
                        </a:spcBef>
                        <a:spcAft>
                          <a:spcPts val="0"/>
                        </a:spcAft>
                        <a:buNone/>
                      </a:pPr>
                      <a:r>
                        <a:rPr lang="zh-CN" sz="800"/>
                        <a:t>Income</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Nominal</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dirty="0"/>
                        <a:t>Median income by state in 2014</a:t>
                      </a:r>
                      <a:endParaRPr sz="800" dirty="0"/>
                    </a:p>
                  </a:txBody>
                  <a:tcPr marL="63500" marR="63500" marT="63500" marB="63500"/>
                </a:tc>
                <a:extLst>
                  <a:ext uri="{0D108BD9-81ED-4DB2-BD59-A6C34878D82A}">
                    <a16:rowId xmlns:a16="http://schemas.microsoft.com/office/drawing/2014/main" val="10006"/>
                  </a:ext>
                </a:extLst>
              </a:tr>
              <a:tr h="450598">
                <a:tc>
                  <a:txBody>
                    <a:bodyPr/>
                    <a:lstStyle/>
                    <a:p>
                      <a:pPr marL="63500" lvl="0" indent="0" algn="ctr" rtl="0">
                        <a:lnSpc>
                          <a:spcPct val="115000"/>
                        </a:lnSpc>
                        <a:spcBef>
                          <a:spcPts val="0"/>
                        </a:spcBef>
                        <a:spcAft>
                          <a:spcPts val="0"/>
                        </a:spcAft>
                        <a:buNone/>
                      </a:pPr>
                      <a:r>
                        <a:rPr lang="zh-CN" sz="800"/>
                        <a:t>GIA</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Category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A guaranteed minimum level of annuity payments regardless of the performance of your annuity</a:t>
                      </a:r>
                      <a:endParaRPr sz="800"/>
                    </a:p>
                  </a:txBody>
                  <a:tcPr marL="63500" marR="63500" marT="63500" marB="63500"/>
                </a:tc>
                <a:extLst>
                  <a:ext uri="{0D108BD9-81ED-4DB2-BD59-A6C34878D82A}">
                    <a16:rowId xmlns:a16="http://schemas.microsoft.com/office/drawing/2014/main" val="10007"/>
                  </a:ext>
                </a:extLst>
              </a:tr>
              <a:tr h="294609">
                <a:tc>
                  <a:txBody>
                    <a:bodyPr/>
                    <a:lstStyle/>
                    <a:p>
                      <a:pPr marL="63500" lvl="0" indent="0" algn="ctr" rtl="0">
                        <a:lnSpc>
                          <a:spcPct val="115000"/>
                        </a:lnSpc>
                        <a:spcBef>
                          <a:spcPts val="0"/>
                        </a:spcBef>
                        <a:spcAft>
                          <a:spcPts val="0"/>
                        </a:spcAft>
                        <a:buNone/>
                      </a:pPr>
                      <a:r>
                        <a:rPr lang="zh-CN" sz="800"/>
                        <a:t>GPA</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Category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Guaranteed Minimum Accumulation Benefit</a:t>
                      </a:r>
                      <a:endParaRPr sz="800"/>
                    </a:p>
                  </a:txBody>
                  <a:tcPr marL="63500" marR="63500" marT="63500" marB="63500"/>
                </a:tc>
                <a:extLst>
                  <a:ext uri="{0D108BD9-81ED-4DB2-BD59-A6C34878D82A}">
                    <a16:rowId xmlns:a16="http://schemas.microsoft.com/office/drawing/2014/main" val="10008"/>
                  </a:ext>
                </a:extLst>
              </a:tr>
              <a:tr h="294609">
                <a:tc>
                  <a:txBody>
                    <a:bodyPr/>
                    <a:lstStyle/>
                    <a:p>
                      <a:pPr marL="63500" lvl="0" indent="0" algn="ctr" rtl="0">
                        <a:lnSpc>
                          <a:spcPct val="115000"/>
                        </a:lnSpc>
                        <a:spcBef>
                          <a:spcPts val="0"/>
                        </a:spcBef>
                        <a:spcAft>
                          <a:spcPts val="0"/>
                        </a:spcAft>
                        <a:buNone/>
                      </a:pPr>
                      <a:r>
                        <a:rPr lang="zh-CN" sz="800"/>
                        <a:t>Contract Qualified Indicator</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Category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“N” = Not qualified = after-tax dollar; “Q” = qualified = pre-tax dollar</a:t>
                      </a:r>
                      <a:endParaRPr sz="800"/>
                    </a:p>
                  </a:txBody>
                  <a:tcPr marL="63500" marR="63500" marT="63500" marB="63500"/>
                </a:tc>
                <a:extLst>
                  <a:ext uri="{0D108BD9-81ED-4DB2-BD59-A6C34878D82A}">
                    <a16:rowId xmlns:a16="http://schemas.microsoft.com/office/drawing/2014/main" val="10009"/>
                  </a:ext>
                </a:extLst>
              </a:tr>
              <a:tr h="664357">
                <a:tc>
                  <a:txBody>
                    <a:bodyPr/>
                    <a:lstStyle/>
                    <a:p>
                      <a:pPr marL="63500" lvl="0" indent="0" algn="ctr" rtl="0">
                        <a:lnSpc>
                          <a:spcPct val="115000"/>
                        </a:lnSpc>
                        <a:spcBef>
                          <a:spcPts val="0"/>
                        </a:spcBef>
                        <a:spcAft>
                          <a:spcPts val="0"/>
                        </a:spcAft>
                        <a:buNone/>
                      </a:pPr>
                      <a:r>
                        <a:rPr lang="zh-CN" sz="800"/>
                        <a:t>Distribution Channel</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a:t>Category</a:t>
                      </a:r>
                      <a:endParaRPr sz="800"/>
                    </a:p>
                  </a:txBody>
                  <a:tcPr marL="63500" marR="63500" marT="63500" marB="63500"/>
                </a:tc>
                <a:tc>
                  <a:txBody>
                    <a:bodyPr/>
                    <a:lstStyle/>
                    <a:p>
                      <a:pPr marL="63500" lvl="0" indent="0" algn="ctr" rtl="0">
                        <a:lnSpc>
                          <a:spcPct val="115000"/>
                        </a:lnSpc>
                        <a:spcBef>
                          <a:spcPts val="0"/>
                        </a:spcBef>
                        <a:spcAft>
                          <a:spcPts val="0"/>
                        </a:spcAft>
                        <a:buNone/>
                      </a:pPr>
                      <a:r>
                        <a:rPr lang="zh-CN" sz="800" dirty="0"/>
                        <a:t>B  = IP (Independent Planners)</a:t>
                      </a:r>
                      <a:endParaRPr sz="800" dirty="0"/>
                    </a:p>
                    <a:p>
                      <a:pPr marL="63500" lvl="0" indent="0" algn="ctr" rtl="0">
                        <a:lnSpc>
                          <a:spcPct val="115000"/>
                        </a:lnSpc>
                        <a:spcBef>
                          <a:spcPts val="0"/>
                        </a:spcBef>
                        <a:spcAft>
                          <a:spcPts val="0"/>
                        </a:spcAft>
                        <a:buNone/>
                      </a:pPr>
                      <a:r>
                        <a:rPr lang="zh-CN" sz="800" dirty="0"/>
                        <a:t>F = FID [Financial Institutions (Banks, etc)]</a:t>
                      </a:r>
                      <a:endParaRPr sz="800" dirty="0"/>
                    </a:p>
                    <a:p>
                      <a:pPr marL="63500" lvl="0" indent="0" algn="ctr" rtl="0">
                        <a:lnSpc>
                          <a:spcPct val="115000"/>
                        </a:lnSpc>
                        <a:spcBef>
                          <a:spcPts val="0"/>
                        </a:spcBef>
                        <a:spcAft>
                          <a:spcPts val="0"/>
                        </a:spcAft>
                        <a:buNone/>
                      </a:pPr>
                      <a:r>
                        <a:rPr lang="zh-CN" sz="800" dirty="0"/>
                        <a:t>W = RW [Regional Wirehouses (e.g. Merrill Lynch, etc.)</a:t>
                      </a:r>
                      <a:endParaRPr sz="800" dirty="0"/>
                    </a:p>
                  </a:txBody>
                  <a:tcPr marL="63500" marR="63500" marT="63500" marB="63500"/>
                </a:tc>
                <a:extLst>
                  <a:ext uri="{0D108BD9-81ED-4DB2-BD59-A6C34878D82A}">
                    <a16:rowId xmlns:a16="http://schemas.microsoft.com/office/drawing/2014/main" val="10010"/>
                  </a:ext>
                </a:extLst>
              </a:tr>
            </a:tbl>
          </a:graphicData>
        </a:graphic>
      </p:graphicFrame>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02525" y="415850"/>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i="0" dirty="0">
                <a:latin typeface="+mj-lt"/>
              </a:rPr>
              <a:t>Policy Exposures (Year 2014) </a:t>
            </a:r>
            <a:endParaRPr i="0" dirty="0">
              <a:latin typeface="+mj-lt"/>
            </a:endParaRPr>
          </a:p>
        </p:txBody>
      </p:sp>
      <p:sp>
        <p:nvSpPr>
          <p:cNvPr id="155" name="Shape 155"/>
          <p:cNvSpPr txBox="1"/>
          <p:nvPr/>
        </p:nvSpPr>
        <p:spPr>
          <a:xfrm>
            <a:off x="6391175" y="1150306"/>
            <a:ext cx="2400900" cy="302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sz="1600" b="1" dirty="0">
                <a:solidFill>
                  <a:schemeClr val="dk1"/>
                </a:solidFill>
                <a:latin typeface="+mn-lt"/>
                <a:ea typeface="Calibri"/>
                <a:cs typeface="Calibri"/>
                <a:sym typeface="Calibri"/>
              </a:rPr>
              <a:t>States with the most exposures:</a:t>
            </a:r>
            <a:endParaRPr sz="1600" b="1" dirty="0">
              <a:solidFill>
                <a:schemeClr val="dk1"/>
              </a:solidFill>
              <a:latin typeface="+mn-lt"/>
              <a:ea typeface="Calibri"/>
              <a:cs typeface="Calibri"/>
              <a:sym typeface="Calibri"/>
            </a:endParaRPr>
          </a:p>
        </p:txBody>
      </p:sp>
      <p:pic>
        <p:nvPicPr>
          <p:cNvPr id="156" name="Shape 156"/>
          <p:cNvPicPr preferRelativeResize="0"/>
          <p:nvPr/>
        </p:nvPicPr>
        <p:blipFill>
          <a:blip r:embed="rId3">
            <a:alphaModFix/>
          </a:blip>
          <a:stretch>
            <a:fillRect/>
          </a:stretch>
        </p:blipFill>
        <p:spPr>
          <a:xfrm>
            <a:off x="0" y="1122000"/>
            <a:ext cx="6522225" cy="3871834"/>
          </a:xfrm>
          <a:prstGeom prst="rect">
            <a:avLst/>
          </a:prstGeom>
          <a:noFill/>
          <a:ln>
            <a:noFill/>
          </a:ln>
        </p:spPr>
      </p:pic>
      <p:graphicFrame>
        <p:nvGraphicFramePr>
          <p:cNvPr id="3" name="Diagram 2">
            <a:extLst>
              <a:ext uri="{FF2B5EF4-FFF2-40B4-BE49-F238E27FC236}">
                <a16:creationId xmlns:a16="http://schemas.microsoft.com/office/drawing/2014/main" id="{6325E491-3144-D24B-9D97-22B200D67FB1}"/>
              </a:ext>
            </a:extLst>
          </p:cNvPr>
          <p:cNvGraphicFramePr/>
          <p:nvPr>
            <p:extLst>
              <p:ext uri="{D42A27DB-BD31-4B8C-83A1-F6EECF244321}">
                <p14:modId xmlns:p14="http://schemas.microsoft.com/office/powerpoint/2010/main" val="598601952"/>
              </p:ext>
            </p:extLst>
          </p:nvPr>
        </p:nvGraphicFramePr>
        <p:xfrm>
          <a:off x="6468637" y="3057917"/>
          <a:ext cx="1995164" cy="11484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LogoWhale-BD-P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TotalTime>
  <Words>1697</Words>
  <Application>Microsoft Macintosh PowerPoint</Application>
  <PresentationFormat>On-screen Show (16:9)</PresentationFormat>
  <Paragraphs>290</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Roboto</vt:lpstr>
      <vt:lpstr>Times New Roman</vt:lpstr>
      <vt:lpstr>Calibri</vt:lpstr>
      <vt:lpstr>Arial</vt:lpstr>
      <vt:lpstr>Wingdings</vt:lpstr>
      <vt:lpstr>Noto Sans Symbols</vt:lpstr>
      <vt:lpstr>Courier New</vt:lpstr>
      <vt:lpstr>LogoWhale-BD-PL</vt:lpstr>
      <vt:lpstr>Pacific Life Mortality Rate Project</vt:lpstr>
      <vt:lpstr>Agenda</vt:lpstr>
      <vt:lpstr>MSBA Program</vt:lpstr>
      <vt:lpstr> Who Are We? </vt:lpstr>
      <vt:lpstr>Background and Objective</vt:lpstr>
      <vt:lpstr>Background and Objective</vt:lpstr>
      <vt:lpstr>Data</vt:lpstr>
      <vt:lpstr>Introduction to Attributes</vt:lpstr>
      <vt:lpstr>Policy Exposures (Year 2014) </vt:lpstr>
      <vt:lpstr>Market Share (2014)</vt:lpstr>
      <vt:lpstr>Mortality Rate by State (Not Age-adjusted)</vt:lpstr>
      <vt:lpstr>Age of Death</vt:lpstr>
      <vt:lpstr>Plus vs Minus by Policy Year</vt:lpstr>
      <vt:lpstr>PowerPoint Presentation</vt:lpstr>
      <vt:lpstr>Income by State</vt:lpstr>
      <vt:lpstr>Income Level Distribution</vt:lpstr>
      <vt:lpstr>Feature Engineering</vt:lpstr>
      <vt:lpstr>Model Formulation</vt:lpstr>
      <vt:lpstr>Transforming the Coefficients</vt:lpstr>
      <vt:lpstr>Model Coefficients — Income Level </vt:lpstr>
      <vt:lpstr>Model Coefficients — GIA </vt:lpstr>
      <vt:lpstr>Model Coefficients — GPA </vt:lpstr>
      <vt:lpstr>Model Coefficients — Distribution Channel</vt:lpstr>
      <vt:lpstr>Model Coefficients — Contract Qualified</vt:lpstr>
      <vt:lpstr>Model Improvement — A/E Distribution</vt:lpstr>
      <vt:lpstr>Challenges</vt:lpstr>
      <vt:lpstr>Conclusion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Pacific Life Mortality Rate Project</dc:title>
  <cp:lastModifiedBy>Wanyi Huang</cp:lastModifiedBy>
  <cp:revision>10</cp:revision>
  <dcterms:modified xsi:type="dcterms:W3CDTF">2018-06-06T19:11:42Z</dcterms:modified>
</cp:coreProperties>
</file>